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42"/>
  </p:notesMasterIdLst>
  <p:sldIdLst>
    <p:sldId id="426" r:id="rId2"/>
    <p:sldId id="520" r:id="rId3"/>
    <p:sldId id="652" r:id="rId4"/>
    <p:sldId id="640" r:id="rId5"/>
    <p:sldId id="653" r:id="rId6"/>
    <p:sldId id="654" r:id="rId7"/>
    <p:sldId id="275" r:id="rId8"/>
    <p:sldId id="655" r:id="rId9"/>
    <p:sldId id="657" r:id="rId10"/>
    <p:sldId id="658" r:id="rId11"/>
    <p:sldId id="659" r:id="rId12"/>
    <p:sldId id="660" r:id="rId13"/>
    <p:sldId id="661" r:id="rId14"/>
    <p:sldId id="662" r:id="rId15"/>
    <p:sldId id="663" r:id="rId16"/>
    <p:sldId id="664" r:id="rId17"/>
    <p:sldId id="665" r:id="rId18"/>
    <p:sldId id="666" r:id="rId19"/>
    <p:sldId id="667" r:id="rId20"/>
    <p:sldId id="683" r:id="rId21"/>
    <p:sldId id="685" r:id="rId22"/>
    <p:sldId id="875" r:id="rId23"/>
    <p:sldId id="877" r:id="rId24"/>
    <p:sldId id="876" r:id="rId25"/>
    <p:sldId id="694" r:id="rId26"/>
    <p:sldId id="695" r:id="rId27"/>
    <p:sldId id="879" r:id="rId28"/>
    <p:sldId id="881" r:id="rId29"/>
    <p:sldId id="882" r:id="rId30"/>
    <p:sldId id="883" r:id="rId31"/>
    <p:sldId id="884" r:id="rId32"/>
    <p:sldId id="885" r:id="rId33"/>
    <p:sldId id="886" r:id="rId34"/>
    <p:sldId id="726" r:id="rId35"/>
    <p:sldId id="727" r:id="rId36"/>
    <p:sldId id="730" r:id="rId37"/>
    <p:sldId id="728" r:id="rId38"/>
    <p:sldId id="729" r:id="rId39"/>
    <p:sldId id="732" r:id="rId40"/>
    <p:sldId id="731" r:id="rId41"/>
    <p:sldId id="873" r:id="rId42"/>
    <p:sldId id="703" r:id="rId43"/>
    <p:sldId id="704" r:id="rId44"/>
    <p:sldId id="705" r:id="rId45"/>
    <p:sldId id="706" r:id="rId46"/>
    <p:sldId id="707" r:id="rId47"/>
    <p:sldId id="708" r:id="rId48"/>
    <p:sldId id="709" r:id="rId49"/>
    <p:sldId id="710" r:id="rId50"/>
    <p:sldId id="711" r:id="rId51"/>
    <p:sldId id="734" r:id="rId52"/>
    <p:sldId id="896" r:id="rId53"/>
    <p:sldId id="870" r:id="rId54"/>
    <p:sldId id="871" r:id="rId55"/>
    <p:sldId id="897" r:id="rId56"/>
    <p:sldId id="738" r:id="rId57"/>
    <p:sldId id="743" r:id="rId58"/>
    <p:sldId id="891" r:id="rId59"/>
    <p:sldId id="745" r:id="rId60"/>
    <p:sldId id="746" r:id="rId61"/>
    <p:sldId id="747" r:id="rId62"/>
    <p:sldId id="749" r:id="rId63"/>
    <p:sldId id="750" r:id="rId64"/>
    <p:sldId id="892" r:id="rId65"/>
    <p:sldId id="893" r:id="rId66"/>
    <p:sldId id="895" r:id="rId67"/>
    <p:sldId id="755" r:id="rId68"/>
    <p:sldId id="756" r:id="rId69"/>
    <p:sldId id="757" r:id="rId70"/>
    <p:sldId id="758" r:id="rId71"/>
    <p:sldId id="759" r:id="rId72"/>
    <p:sldId id="760" r:id="rId73"/>
    <p:sldId id="762" r:id="rId74"/>
    <p:sldId id="788" r:id="rId75"/>
    <p:sldId id="789" r:id="rId76"/>
    <p:sldId id="790" r:id="rId77"/>
    <p:sldId id="792" r:id="rId78"/>
    <p:sldId id="793" r:id="rId79"/>
    <p:sldId id="770" r:id="rId80"/>
    <p:sldId id="771" r:id="rId81"/>
    <p:sldId id="772" r:id="rId82"/>
    <p:sldId id="773" r:id="rId83"/>
    <p:sldId id="774" r:id="rId84"/>
    <p:sldId id="775" r:id="rId85"/>
    <p:sldId id="776" r:id="rId86"/>
    <p:sldId id="777" r:id="rId87"/>
    <p:sldId id="778" r:id="rId88"/>
    <p:sldId id="779" r:id="rId89"/>
    <p:sldId id="780" r:id="rId90"/>
    <p:sldId id="782" r:id="rId91"/>
    <p:sldId id="783" r:id="rId92"/>
    <p:sldId id="794" r:id="rId93"/>
    <p:sldId id="795" r:id="rId94"/>
    <p:sldId id="796" r:id="rId95"/>
    <p:sldId id="797" r:id="rId96"/>
    <p:sldId id="798" r:id="rId97"/>
    <p:sldId id="799" r:id="rId98"/>
    <p:sldId id="887" r:id="rId99"/>
    <p:sldId id="889" r:id="rId100"/>
    <p:sldId id="800" r:id="rId101"/>
    <p:sldId id="801" r:id="rId102"/>
    <p:sldId id="862" r:id="rId103"/>
    <p:sldId id="863" r:id="rId104"/>
    <p:sldId id="865" r:id="rId105"/>
    <p:sldId id="866" r:id="rId106"/>
    <p:sldId id="867" r:id="rId107"/>
    <p:sldId id="868" r:id="rId108"/>
    <p:sldId id="802" r:id="rId109"/>
    <p:sldId id="857" r:id="rId110"/>
    <p:sldId id="858" r:id="rId111"/>
    <p:sldId id="804" r:id="rId112"/>
    <p:sldId id="860" r:id="rId113"/>
    <p:sldId id="859" r:id="rId114"/>
    <p:sldId id="805" r:id="rId115"/>
    <p:sldId id="846" r:id="rId116"/>
    <p:sldId id="847" r:id="rId117"/>
    <p:sldId id="829" r:id="rId118"/>
    <p:sldId id="834" r:id="rId119"/>
    <p:sldId id="831" r:id="rId120"/>
    <p:sldId id="832" r:id="rId121"/>
    <p:sldId id="833" r:id="rId122"/>
    <p:sldId id="835" r:id="rId123"/>
    <p:sldId id="836" r:id="rId124"/>
    <p:sldId id="837" r:id="rId125"/>
    <p:sldId id="840" r:id="rId126"/>
    <p:sldId id="841" r:id="rId127"/>
    <p:sldId id="838" r:id="rId128"/>
    <p:sldId id="839" r:id="rId129"/>
    <p:sldId id="842" r:id="rId130"/>
    <p:sldId id="843" r:id="rId131"/>
    <p:sldId id="821" r:id="rId132"/>
    <p:sldId id="822" r:id="rId133"/>
    <p:sldId id="823" r:id="rId134"/>
    <p:sldId id="849" r:id="rId135"/>
    <p:sldId id="890" r:id="rId136"/>
    <p:sldId id="850" r:id="rId137"/>
    <p:sldId id="852" r:id="rId138"/>
    <p:sldId id="853" r:id="rId139"/>
    <p:sldId id="854" r:id="rId140"/>
    <p:sldId id="856" r:id="rId1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4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F8F8F8"/>
    <a:srgbClr val="A6A6A6"/>
    <a:srgbClr val="F237E0"/>
    <a:srgbClr val="FD7D00"/>
    <a:srgbClr val="0070C0"/>
    <a:srgbClr val="FF4747"/>
    <a:srgbClr val="D37011"/>
    <a:srgbClr val="5B9BD5"/>
    <a:srgbClr val="FFF2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43" autoAdjust="0"/>
    <p:restoredTop sz="46776" autoAdjust="0"/>
  </p:normalViewPr>
  <p:slideViewPr>
    <p:cSldViewPr snapToGrid="0">
      <p:cViewPr>
        <p:scale>
          <a:sx n="33" d="100"/>
          <a:sy n="33" d="100"/>
        </p:scale>
        <p:origin x="1315" y="187"/>
      </p:cViewPr>
      <p:guideLst>
        <p:guide orient="horz" pos="2640"/>
        <p:guide pos="3816"/>
      </p:guideLst>
    </p:cSldViewPr>
  </p:slideViewPr>
  <p:outlineViewPr>
    <p:cViewPr>
      <p:scale>
        <a:sx n="33" d="100"/>
        <a:sy n="33" d="100"/>
      </p:scale>
      <p:origin x="0" y="-172"/>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10/18/2023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a:p>
            <a:endParaRPr lang="en-US" dirty="0"/>
          </a:p>
          <a:p>
            <a:r>
              <a:rPr lang="en-US" dirty="0"/>
              <a:t>Over the next hour I'm going to take you on a guided tour of ten different authentication and authorization techniques. </a:t>
            </a:r>
          </a:p>
          <a:p>
            <a:endParaRPr lang="en-US" dirty="0"/>
          </a:p>
          <a:p>
            <a:r>
              <a:rPr lang="en-US" dirty="0"/>
              <a:t>During that time you’ll see how each of those things works at a fundamental level, and how they compare with each other. </a:t>
            </a: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63686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there are mature libraries that make it easy to implement without touching too much XML.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SAML is worth knowing about because it is still very widely used in single-sign-in scenarios, especially in enterprise use cases where it supports some complex scenarios that JWT doesn't. </a:t>
            </a: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use or log into.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23313694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doesn't have an authenticated session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109361320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234612366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200449506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this to work, both the Service Provider and Identity Provider must use the same value to identify a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Microsoft says that Alice's email address is alice@outlook.com, then the service provider needs to be able to link alice@outlook.com to some record in their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Generally this means that if you're using SAML for SSO, you need to make sure that those identifier values are kept consistent between the two systems.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232611788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Some of my clients require MFA for security and regulatory compliance reasons, but building multiple authentication systems can be expensive. I'd rather my teams focus elsewhere.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With SAML we can push the authentication off to a third party that can implement whatever multi-layered security protocols are needed.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assume there's this website called Totally Trustworthy Fotos that competes with Shutterfly and offers custom greeting cards using your pictures.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TTF, as we'll call them, is very user friendly because they will pull pictures directly from your Facebook account so that you don't have to upload separate copies of your photos to their app.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Fairly standard use case, right?</a:t>
            </a: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302022009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naïve way to do this is for Alice to give her Facebook credentials directly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so that…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they can access her Facebook data using her credentials.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TTF would be </a:t>
            </a:r>
            <a:r>
              <a:rPr lang="en-US" sz="1200" b="1" i="0" kern="1200" dirty="0">
                <a:solidFill>
                  <a:schemeClr val="tx1"/>
                </a:solidFill>
                <a:effectLst/>
                <a:latin typeface="+mn-lt"/>
                <a:ea typeface="+mn-ea"/>
                <a:cs typeface="+mn-cs"/>
              </a:rPr>
              <a:t>authenticated </a:t>
            </a:r>
            <a:r>
              <a:rPr lang="en-US" sz="1200" b="0" i="0" kern="1200" dirty="0">
                <a:solidFill>
                  <a:schemeClr val="tx1"/>
                </a:solidFill>
                <a:effectLst/>
                <a:latin typeface="+mn-lt"/>
                <a:ea typeface="+mn-ea"/>
                <a:cs typeface="+mn-cs"/>
              </a:rPr>
              <a:t>to Facebook as Alice, because as far as they can tell it’s Alice on the other end of the request.</a:t>
            </a: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2077677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TTF </a:t>
            </a:r>
            <a:r>
              <a:rPr lang="en-US" sz="1200" b="0" i="1" kern="1200" dirty="0">
                <a:solidFill>
                  <a:schemeClr val="tx1"/>
                </a:solidFill>
                <a:effectLst/>
                <a:latin typeface="+mn-lt"/>
                <a:ea typeface="+mn-ea"/>
                <a:cs typeface="+mn-cs"/>
              </a:rPr>
              <a:t>isn't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They now have her primary Facebook password and can do all sorts of bad things.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Obviously, we don't want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making an </a:t>
            </a:r>
            <a:r>
              <a:rPr lang="en-US" sz="1200" b="1" i="0" kern="1200" dirty="0">
                <a:solidFill>
                  <a:schemeClr val="tx1"/>
                </a:solidFill>
                <a:effectLst/>
                <a:latin typeface="+mn-lt"/>
                <a:ea typeface="+mn-ea"/>
                <a:cs typeface="+mn-cs"/>
              </a:rPr>
              <a:t>authenticated request</a:t>
            </a:r>
            <a:r>
              <a:rPr lang="en-US" sz="1200" b="0" i="0" kern="1200" dirty="0">
                <a:solidFill>
                  <a:schemeClr val="tx1"/>
                </a:solidFill>
                <a:effectLst/>
                <a:latin typeface="+mn-lt"/>
                <a:ea typeface="+mn-ea"/>
                <a:cs typeface="+mn-cs"/>
              </a:rPr>
              <a:t> as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53961591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addresses that scenario by providing a system for </a:t>
            </a:r>
            <a:r>
              <a:rPr lang="en-US" sz="1200" b="1" i="0" kern="1200" dirty="0">
                <a:solidFill>
                  <a:schemeClr val="tx1"/>
                </a:solidFill>
                <a:effectLst/>
                <a:latin typeface="+mn-lt"/>
                <a:ea typeface="+mn-ea"/>
                <a:cs typeface="+mn-cs"/>
              </a:rPr>
              <a:t>delegating</a:t>
            </a:r>
            <a:r>
              <a:rPr lang="en-US" sz="1200" b="0" i="0" kern="1200" dirty="0">
                <a:solidFill>
                  <a:schemeClr val="tx1"/>
                </a:solidFill>
                <a:effectLst/>
                <a:latin typeface="+mn-lt"/>
                <a:ea typeface="+mn-ea"/>
                <a:cs typeface="+mn-cs"/>
              </a:rPr>
              <a:t> </a:t>
            </a:r>
            <a:r>
              <a:rPr lang="en-US" sz="1200" b="1" i="0" u="sng" kern="1200" dirty="0">
                <a:solidFill>
                  <a:schemeClr val="tx1"/>
                </a:solidFill>
                <a:effectLst/>
                <a:latin typeface="+mn-lt"/>
                <a:ea typeface="+mn-ea"/>
                <a:cs typeface="+mn-cs"/>
              </a:rPr>
              <a:t>authorization</a:t>
            </a:r>
            <a:r>
              <a:rPr lang="en-US" sz="1200" b="1" i="0" kern="1200" dirty="0">
                <a:solidFill>
                  <a:schemeClr val="tx1"/>
                </a:solidFill>
                <a:effectLst/>
                <a:latin typeface="+mn-lt"/>
                <a:ea typeface="+mn-ea"/>
                <a:cs typeface="+mn-cs"/>
              </a:rPr>
              <a:t> to a third party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Basically, Alice authenticates into Facebook, which is where her data is stored, and tells them that TTF is allowed to </a:t>
            </a:r>
            <a:r>
              <a:rPr lang="en-US" sz="1200" b="0" i="1" kern="1200" dirty="0">
                <a:solidFill>
                  <a:schemeClr val="tx1"/>
                </a:solidFill>
                <a:effectLst/>
                <a:latin typeface="+mn-lt"/>
                <a:ea typeface="+mn-ea"/>
                <a:cs typeface="+mn-cs"/>
              </a:rPr>
              <a:t>view </a:t>
            </a:r>
            <a:r>
              <a:rPr lang="en-US" sz="1200" b="0" i="0" kern="1200" dirty="0">
                <a:solidFill>
                  <a:schemeClr val="tx1"/>
                </a:solidFill>
                <a:effectLst/>
                <a:latin typeface="+mn-lt"/>
                <a:ea typeface="+mn-ea"/>
                <a:cs typeface="+mn-cs"/>
              </a:rPr>
              <a:t>her pictures, but can't do anything else.</a:t>
            </a: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420385151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You’ve all seen this before, where you get redirected to Facebook or Google or whatever and get a message like this right?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94013020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logs into TTF, which now makes an </a:t>
            </a:r>
            <a:r>
              <a:rPr lang="en-US" sz="1200" b="1" i="0" kern="1200" dirty="0">
                <a:solidFill>
                  <a:schemeClr val="tx1"/>
                </a:solidFill>
                <a:effectLst/>
                <a:latin typeface="+mn-lt"/>
                <a:ea typeface="+mn-ea"/>
                <a:cs typeface="+mn-cs"/>
              </a:rPr>
              <a:t>authorized</a:t>
            </a:r>
            <a:r>
              <a:rPr lang="en-US" sz="1200" b="0" i="0" kern="1200" dirty="0">
                <a:solidFill>
                  <a:schemeClr val="tx1"/>
                </a:solidFill>
                <a:effectLst/>
                <a:latin typeface="+mn-lt"/>
                <a:ea typeface="+mn-ea"/>
                <a:cs typeface="+mn-cs"/>
              </a:rPr>
              <a:t> request to FB's APIs to get her data.</a:t>
            </a: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225376919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Facebook can separate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from the </a:t>
            </a:r>
            <a:r>
              <a:rPr lang="en-US" sz="1200" b="0" i="1" kern="1200" dirty="0">
                <a:solidFill>
                  <a:schemeClr val="tx1"/>
                </a:solidFill>
                <a:effectLst/>
                <a:latin typeface="+mn-lt"/>
                <a:ea typeface="+mn-ea"/>
                <a:cs typeface="+mn-cs"/>
              </a:rPr>
              <a:t>permissions </a:t>
            </a:r>
            <a:r>
              <a:rPr lang="en-US" sz="1200" b="0" i="0" kern="1200" dirty="0">
                <a:solidFill>
                  <a:schemeClr val="tx1"/>
                </a:solidFill>
                <a:effectLst/>
                <a:latin typeface="+mn-lt"/>
                <a:ea typeface="+mn-ea"/>
                <a:cs typeface="+mn-cs"/>
              </a:rPr>
              <a:t>granted to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know it's TTF making the call to get Alice's data, with her permission, and they only have access to the data that she granted.</a:t>
            </a: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375391662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two different versions of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They solve the same problem, but they use two different approaches.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1.0 uses signed requests, which is very secure because the client and server know who they are communicating with and that their messages aren't being changed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However, signing requests can be complex because the server and client have to perform the process exactly the same. In practice this can be difficult to get right.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other drawback to 1.0 is that it is really only designed for web-based clients. This whole intermediate redirect thing is very specific to how browsers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51477030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 was designed in an attempt to simplify things.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gets rid of the signed requests in favor of bearer tokens, which are much easier to implement, and it also provides more support for enterprise and non-web clients.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 wrote the first version of this talk there was still a lot of debate in the industry around which version to use. As far as I can tell these days, version 2 has largely won out, presumably because of ease of use.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Just keep in mind that if you're working on highly sensitive systems then the extra complexity around signed requests might be worth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104826767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an important point that I want to make, but it will make more sense if we go through that OAuth process in a little more detail first.</a:t>
            </a: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63869127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goes to Totally Trustworthy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to make a greeting card using her pictures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doesn't recognize her, so they send back a 302 redirect to Facebook's OAuth endpoint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65698927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URL which contains parameters identifying the service provider as TTF, the scope that's being requested, and where to redirect if the authorization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Facebook uses that information to display the authorization screen to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agrees that she wants to give TTF read access to her photos, so she approves the authorization.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35518738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Facebook generates an access token, appends it to the redirect URL that was part of the authorization request, and sends a 302 redirect back to Alice's browser.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249064681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that redirect and returns to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but this time her request includes the OAuth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accepts that token and lets Alice access their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269871050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TTF then passes that access token to Facebook whenever it needs Alice's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API call is both </a:t>
            </a:r>
            <a:r>
              <a:rPr lang="en-US" sz="1200" b="1" i="0" kern="1200" dirty="0">
                <a:solidFill>
                  <a:schemeClr val="tx1"/>
                </a:solidFill>
                <a:effectLst/>
                <a:latin typeface="+mn-lt"/>
                <a:ea typeface="+mn-ea"/>
                <a:cs typeface="+mn-cs"/>
              </a:rPr>
              <a:t>authenticated AND authorized</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authenticated because Facebook knows it's TTF, not Alice, that's making the request, and it's authorized because Facebook knows that Alice has delegated access to her data to TTF. </a:t>
            </a: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417012327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about Alice's interaction with Totally Trustworthy Fotos?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Can they </a:t>
            </a:r>
            <a:r>
              <a:rPr lang="en-US" sz="1200" b="1" i="0" kern="1200" dirty="0">
                <a:solidFill>
                  <a:schemeClr val="tx1"/>
                </a:solidFill>
                <a:effectLst/>
                <a:latin typeface="+mn-lt"/>
                <a:ea typeface="+mn-ea"/>
                <a:cs typeface="+mn-cs"/>
              </a:rPr>
              <a:t>authenticate this user as Alice</a:t>
            </a:r>
            <a:r>
              <a:rPr lang="en-US" sz="1200" b="0" i="0" kern="1200" dirty="0">
                <a:solidFill>
                  <a:schemeClr val="tx1"/>
                </a:solidFill>
                <a:effectLst/>
                <a:latin typeface="+mn-lt"/>
                <a:ea typeface="+mn-ea"/>
                <a:cs typeface="+mn-cs"/>
              </a:rPr>
              <a:t>, and give them access to Alice's account at TTF, based on the fact that they have an access token to her FB data?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answer is NO.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NOT an authentication protocol, and shouldn't be used as one.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allows Alice to delegate access to her data, but </a:t>
            </a:r>
            <a:r>
              <a:rPr lang="en-US" sz="1200" b="0" i="1" kern="1200" dirty="0">
                <a:solidFill>
                  <a:schemeClr val="tx1"/>
                </a:solidFill>
                <a:effectLst/>
                <a:latin typeface="+mn-lt"/>
                <a:ea typeface="+mn-ea"/>
                <a:cs typeface="+mn-cs"/>
              </a:rPr>
              <a:t>shouldn't </a:t>
            </a:r>
            <a:r>
              <a:rPr lang="en-US" sz="1200" b="0" i="0" kern="1200" dirty="0">
                <a:solidFill>
                  <a:schemeClr val="tx1"/>
                </a:solidFill>
                <a:effectLst/>
                <a:latin typeface="+mn-lt"/>
                <a:ea typeface="+mn-ea"/>
                <a:cs typeface="+mn-cs"/>
              </a:rPr>
              <a:t>be used</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to actually </a:t>
            </a:r>
            <a:r>
              <a:rPr lang="en-US" sz="1200" b="0" i="1" kern="1200" dirty="0">
                <a:solidFill>
                  <a:schemeClr val="tx1"/>
                </a:solidFill>
                <a:effectLst/>
                <a:latin typeface="+mn-lt"/>
                <a:ea typeface="+mn-ea"/>
                <a:cs typeface="+mn-cs"/>
              </a:rPr>
              <a:t>log in as Alice </a:t>
            </a:r>
            <a:r>
              <a:rPr lang="en-US" sz="1200" b="0" i="0" kern="1200" dirty="0">
                <a:solidFill>
                  <a:schemeClr val="tx1"/>
                </a:solidFill>
                <a:effectLst/>
                <a:latin typeface="+mn-lt"/>
                <a:ea typeface="+mn-ea"/>
                <a:cs typeface="+mn-cs"/>
              </a:rPr>
              <a:t>to any website.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403589532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whole point of authentication is to </a:t>
            </a:r>
            <a:r>
              <a:rPr lang="en-US" sz="1200" b="1" i="0" kern="1200" dirty="0">
                <a:solidFill>
                  <a:schemeClr val="tx1"/>
                </a:solidFill>
                <a:effectLst/>
                <a:latin typeface="+mn-lt"/>
                <a:ea typeface="+mn-ea"/>
                <a:cs typeface="+mn-cs"/>
              </a:rPr>
              <a:t>securely associate a request to an identity</a:t>
            </a:r>
            <a:r>
              <a:rPr lang="en-US" sz="1200" b="0" i="0" kern="1200" dirty="0">
                <a:solidFill>
                  <a:schemeClr val="tx1"/>
                </a:solidFill>
                <a:effectLst/>
                <a:latin typeface="+mn-lt"/>
                <a:ea typeface="+mn-ea"/>
                <a:cs typeface="+mn-cs"/>
              </a:rPr>
              <a:t>, but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don't tell the client anything about user identity.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is something that the client can use to get data, but the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token itself is a black box. Clients can't extract any data from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And if the token can't tell us anything about user identity, it can't serve as proof of authentication.</a:t>
            </a:r>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263136088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what if that access token allowed TTF to call an API that returned the FB identity associated with that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TTF calls that API… </a:t>
            </a: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passes it </a:t>
            </a:r>
            <a:r>
              <a:rPr lang="en-US" sz="1200" b="1" i="0" kern="1200" dirty="0">
                <a:solidFill>
                  <a:schemeClr val="tx1"/>
                </a:solidFill>
                <a:effectLst/>
                <a:latin typeface="+mn-lt"/>
                <a:ea typeface="+mn-ea"/>
                <a:cs typeface="+mn-cs"/>
              </a:rPr>
              <a:t>Alice's access token</a:t>
            </a:r>
            <a:r>
              <a:rPr lang="en-US" sz="1200" b="0" i="0" kern="1200" dirty="0">
                <a:solidFill>
                  <a:schemeClr val="tx1"/>
                </a:solidFill>
                <a:effectLst/>
                <a:latin typeface="+mn-lt"/>
                <a:ea typeface="+mn-ea"/>
                <a:cs typeface="+mn-cs"/>
              </a:rPr>
              <a:t>, and gets Alice's email address back in response.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TTF then checks its local user database and finds an account with the same email. </a:t>
            </a:r>
          </a:p>
          <a:p>
            <a:pPr marL="0" indent="0">
              <a:buFont typeface="Arial" panose="020B0604020202020204" pitchFamily="34" charset="0"/>
              <a:buNone/>
            </a:pPr>
            <a:endParaRPr lang="en-US" b="0" dirty="0"/>
          </a:p>
          <a:p>
            <a:pPr marL="0" indent="0">
              <a:buFont typeface="Arial" panose="020B0604020202020204" pitchFamily="34" charset="0"/>
              <a:buNone/>
            </a:pPr>
            <a:r>
              <a:rPr lang="en-US" b="1" dirty="0"/>
              <a:t>(click)</a:t>
            </a:r>
            <a:endParaRPr lang="en-US" b="0" dirty="0"/>
          </a:p>
          <a:p>
            <a:pPr marL="0" indent="0">
              <a:buFont typeface="Arial" panose="020B0604020202020204" pitchFamily="34" charset="0"/>
              <a:buNone/>
            </a:pPr>
            <a:r>
              <a:rPr lang="en-US" b="0" dirty="0"/>
              <a:t>Since the access token allowed us to obtain identity information, can we use that information to grant access to Alice's account?</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216774209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answer again is no, because the access tokens do not support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Before I explain that, note that nothing is wrong </a:t>
            </a:r>
            <a:r>
              <a:rPr lang="en-US" sz="1200" b="0" i="1" kern="1200" dirty="0">
                <a:solidFill>
                  <a:schemeClr val="tx1"/>
                </a:solidFill>
                <a:effectLst/>
                <a:latin typeface="+mn-lt"/>
                <a:ea typeface="+mn-ea"/>
                <a:cs typeface="+mn-cs"/>
              </a:rPr>
              <a:t>so far, </a:t>
            </a:r>
            <a:r>
              <a:rPr lang="en-US" sz="1200" b="0" i="0" kern="1200" dirty="0">
                <a:solidFill>
                  <a:schemeClr val="tx1"/>
                </a:solidFill>
                <a:effectLst/>
                <a:latin typeface="+mn-lt"/>
                <a:ea typeface="+mn-ea"/>
                <a:cs typeface="+mn-cs"/>
              </a:rPr>
              <a:t>because it really is Alice on the other end of the request. </a:t>
            </a:r>
            <a:endParaRPr lang="en-US" b="1" dirty="0"/>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364394269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there's no </a:t>
            </a:r>
            <a:r>
              <a:rPr lang="en-US" sz="1200" b="0" i="1" kern="1200" dirty="0">
                <a:solidFill>
                  <a:schemeClr val="tx1"/>
                </a:solidFill>
                <a:effectLst/>
                <a:latin typeface="+mn-lt"/>
                <a:ea typeface="+mn-ea"/>
                <a:cs typeface="+mn-cs"/>
              </a:rPr>
              <a:t>guarantee</a:t>
            </a:r>
            <a:r>
              <a:rPr lang="en-US" sz="1200" b="0" i="0" kern="1200" dirty="0">
                <a:solidFill>
                  <a:schemeClr val="tx1"/>
                </a:solidFill>
                <a:effectLst/>
                <a:latin typeface="+mn-lt"/>
                <a:ea typeface="+mn-ea"/>
                <a:cs typeface="+mn-cs"/>
              </a:rPr>
              <a:t> that it's Alice.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For example, let's assume that Alice has already gone through the OAuth flow and has been redirected back to TTF with her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again, Totally </a:t>
            </a:r>
            <a:r>
              <a:rPr lang="en-US" sz="1200" b="0" i="0" kern="1200" dirty="0" err="1">
                <a:solidFill>
                  <a:schemeClr val="tx1"/>
                </a:solidFill>
                <a:effectLst/>
                <a:latin typeface="+mn-lt"/>
                <a:ea typeface="+mn-ea"/>
                <a:cs typeface="+mn-cs"/>
              </a:rPr>
              <a:t>Trustyworthy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Fotos</a:t>
            </a:r>
            <a:r>
              <a:rPr lang="en-US" sz="1200" b="0" i="0" kern="1200" dirty="0">
                <a:solidFill>
                  <a:schemeClr val="tx1"/>
                </a:solidFill>
                <a:effectLst/>
                <a:latin typeface="+mn-lt"/>
                <a:ea typeface="+mn-ea"/>
                <a:cs typeface="+mn-cs"/>
              </a:rPr>
              <a:t> isn't trustworthy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140218226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they turn around and make a request against SuperSecretStuff.com, which also supports Facebook OAuth.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This initial request doesn't contain an access token, so Super Secret Stuff starts the OAuth flow by returning a 302 redirect to Facebook's OAuth page.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instead of actually going through the Facebook authorization process,</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TTF </a:t>
            </a:r>
            <a:r>
              <a:rPr lang="en-US" sz="1200" b="1" i="0" kern="1200" dirty="0">
                <a:solidFill>
                  <a:schemeClr val="tx1"/>
                </a:solidFill>
                <a:effectLst/>
                <a:latin typeface="+mn-lt"/>
                <a:ea typeface="+mn-ea"/>
                <a:cs typeface="+mn-cs"/>
              </a:rPr>
              <a:t>reuses</a:t>
            </a:r>
            <a:r>
              <a:rPr lang="en-US" sz="1200" b="0" i="0" kern="1200" dirty="0">
                <a:solidFill>
                  <a:schemeClr val="tx1"/>
                </a:solidFill>
                <a:effectLst/>
                <a:latin typeface="+mn-lt"/>
                <a:ea typeface="+mn-ea"/>
                <a:cs typeface="+mn-cs"/>
              </a:rPr>
              <a:t> the access token they got from Alice.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96252194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TTF </a:t>
            </a:r>
            <a:r>
              <a:rPr lang="en-US" sz="1200" b="1" i="0" kern="1200" dirty="0">
                <a:solidFill>
                  <a:schemeClr val="tx1"/>
                </a:solidFill>
                <a:effectLst/>
                <a:latin typeface="+mn-lt"/>
                <a:ea typeface="+mn-ea"/>
                <a:cs typeface="+mn-cs"/>
              </a:rPr>
              <a:t>reuses the access token they got from Alice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As a result, when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uses that token</a:t>
            </a:r>
            <a:r>
              <a:rPr lang="en-US" sz="1200" b="0" i="0" kern="1200" dirty="0">
                <a:solidFill>
                  <a:schemeClr val="tx1"/>
                </a:solidFill>
                <a:effectLst/>
                <a:latin typeface="+mn-lt"/>
                <a:ea typeface="+mn-ea"/>
                <a:cs typeface="+mn-cs"/>
              </a:rPr>
              <a:t> to call that Facebook API, it returns Alice's email address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Alice has an account at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using the same email address as her Facebook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3690778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when they tell you who they are.</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so that we can differentiate between Alice and someone just </a:t>
            </a:r>
            <a:r>
              <a:rPr lang="en-US" sz="1200" b="0" i="1" kern="1200" baseline="0" dirty="0">
                <a:solidFill>
                  <a:schemeClr val="tx1"/>
                </a:solidFill>
                <a:effectLst/>
                <a:latin typeface="+mn-lt"/>
                <a:ea typeface="+mn-ea"/>
                <a:cs typeface="+mn-cs"/>
              </a:rPr>
              <a:t>claiming to be </a:t>
            </a:r>
            <a:r>
              <a:rPr lang="en-US" sz="1200" b="0" i="0" kern="1200" baseline="0" dirty="0">
                <a:solidFill>
                  <a:schemeClr val="tx1"/>
                </a:solidFill>
                <a:effectLst/>
                <a:latin typeface="+mn-lt"/>
                <a:ea typeface="+mn-ea"/>
                <a:cs typeface="+mn-cs"/>
              </a:rPr>
              <a:t>Alice.</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uses the result of that API to </a:t>
            </a:r>
            <a:r>
              <a:rPr lang="en-US" sz="1200" b="1" i="0" kern="1200" dirty="0">
                <a:solidFill>
                  <a:schemeClr val="tx1"/>
                </a:solidFill>
                <a:effectLst/>
                <a:latin typeface="+mn-lt"/>
                <a:ea typeface="+mn-ea"/>
                <a:cs typeface="+mn-cs"/>
              </a:rPr>
              <a:t>authenticate</a:t>
            </a:r>
            <a:r>
              <a:rPr lang="en-US" sz="1200" b="0" i="0" kern="1200" dirty="0">
                <a:solidFill>
                  <a:schemeClr val="tx1"/>
                </a:solidFill>
                <a:effectLst/>
                <a:latin typeface="+mn-lt"/>
                <a:ea typeface="+mn-ea"/>
                <a:cs typeface="+mn-cs"/>
              </a:rPr>
              <a:t> Alice, then they have actually given </a:t>
            </a:r>
            <a:r>
              <a:rPr lang="en-US" sz="1200" b="1" i="0" kern="1200" dirty="0">
                <a:solidFill>
                  <a:schemeClr val="tx1"/>
                </a:solidFill>
                <a:effectLst/>
                <a:latin typeface="+mn-lt"/>
                <a:ea typeface="+mn-ea"/>
                <a:cs typeface="+mn-cs"/>
              </a:rPr>
              <a:t>Totally </a:t>
            </a:r>
            <a:r>
              <a:rPr lang="en-US" sz="1200" b="1" i="0" kern="1200" dirty="0" err="1">
                <a:solidFill>
                  <a:schemeClr val="tx1"/>
                </a:solidFill>
                <a:effectLst/>
                <a:latin typeface="+mn-lt"/>
                <a:ea typeface="+mn-ea"/>
                <a:cs typeface="+mn-cs"/>
              </a:rPr>
              <a:t>Trustyworthy</a:t>
            </a:r>
            <a:r>
              <a:rPr lang="en-US" sz="1200" b="1" i="0" kern="1200" dirty="0">
                <a:solidFill>
                  <a:schemeClr val="tx1"/>
                </a:solidFill>
                <a:effectLst/>
                <a:latin typeface="+mn-lt"/>
                <a:ea typeface="+mn-ea"/>
                <a:cs typeface="+mn-cs"/>
              </a:rPr>
              <a:t> Fotos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access to Alice's account at </a:t>
            </a:r>
            <a:r>
              <a:rPr lang="en-US" sz="1200" b="1"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Neither of these two sites has any more access to her </a:t>
            </a:r>
            <a:r>
              <a:rPr lang="en-US" sz="1200" b="0" i="1" kern="1200" dirty="0">
                <a:solidFill>
                  <a:schemeClr val="tx1"/>
                </a:solidFill>
                <a:effectLst/>
                <a:latin typeface="+mn-lt"/>
                <a:ea typeface="+mn-ea"/>
                <a:cs typeface="+mn-cs"/>
              </a:rPr>
              <a:t>Facebook data</a:t>
            </a:r>
            <a:r>
              <a:rPr lang="en-US" sz="1200" b="0" i="0" kern="1200" dirty="0">
                <a:solidFill>
                  <a:schemeClr val="tx1"/>
                </a:solidFill>
                <a:effectLst/>
                <a:latin typeface="+mn-lt"/>
                <a:ea typeface="+mn-ea"/>
                <a:cs typeface="+mn-cs"/>
              </a:rPr>
              <a:t> than she originally authorized, but by </a:t>
            </a:r>
            <a:r>
              <a:rPr lang="en-US" sz="1200" b="0" i="1" kern="1200" dirty="0">
                <a:solidFill>
                  <a:schemeClr val="tx1"/>
                </a:solidFill>
                <a:effectLst/>
                <a:latin typeface="+mn-lt"/>
                <a:ea typeface="+mn-ea"/>
                <a:cs typeface="+mn-cs"/>
              </a:rPr>
              <a:t>misusing the access token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has failed to secure her data on </a:t>
            </a:r>
            <a:r>
              <a:rPr lang="en-US" sz="1200" b="0" i="1" kern="1200" dirty="0">
                <a:solidFill>
                  <a:schemeClr val="tx1"/>
                </a:solidFill>
                <a:effectLst/>
                <a:latin typeface="+mn-lt"/>
                <a:ea typeface="+mn-ea"/>
                <a:cs typeface="+mn-cs"/>
              </a:rPr>
              <a:t>their </a:t>
            </a:r>
            <a:r>
              <a:rPr lang="en-US" sz="1200" b="0" i="0" kern="1200" dirty="0">
                <a:solidFill>
                  <a:schemeClr val="tx1"/>
                </a:solidFill>
                <a:effectLst/>
                <a:latin typeface="+mn-lt"/>
                <a:ea typeface="+mn-ea"/>
                <a:cs typeface="+mn-cs"/>
              </a:rPr>
              <a:t>site.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322763467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happens because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do not have audience restriction.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 problem with bearer tokens in general;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had no way to know that they were being given a reused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why you can't rely on an access token as proof of authentication, even if you can trade that token for information about the identity that authorized it.</a:t>
            </a: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132588241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solve this problem, the access token would need to include some additional stuff.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would need to indicate which client they were granted TO, and which identity granted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access token provided those things, then Totally Trustworthy Fotos could have used it to authenticate Alice, but </a:t>
            </a:r>
            <a:r>
              <a:rPr lang="en-US" sz="1200" b="0" i="0" kern="1200" dirty="0" err="1">
                <a:solidFill>
                  <a:schemeClr val="tx1"/>
                </a:solidFill>
                <a:effectLst/>
                <a:latin typeface="+mn-lt"/>
                <a:ea typeface="+mn-ea"/>
                <a:cs typeface="+mn-cs"/>
              </a:rPr>
              <a:t>SuperSecretStuff</a:t>
            </a:r>
            <a:r>
              <a:rPr lang="en-US" sz="1200" b="0" i="0" kern="1200" dirty="0">
                <a:solidFill>
                  <a:schemeClr val="tx1"/>
                </a:solidFill>
                <a:effectLst/>
                <a:latin typeface="+mn-lt"/>
                <a:ea typeface="+mn-ea"/>
                <a:cs typeface="+mn-cs"/>
              </a:rPr>
              <a:t> would have been able to reject it and keep her data safe. </a:t>
            </a: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235235872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that's the basic concept behind OpenID Connect.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access tokens are a black box; clients can't get any data out of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ID Connect extends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2.0 and adds </a:t>
            </a:r>
            <a:r>
              <a:rPr lang="en-US" sz="1200" b="1" i="0" kern="1200" dirty="0">
                <a:solidFill>
                  <a:schemeClr val="tx1"/>
                </a:solidFill>
                <a:effectLst/>
                <a:latin typeface="+mn-lt"/>
                <a:ea typeface="+mn-ea"/>
                <a:cs typeface="+mn-cs"/>
              </a:rPr>
              <a:t>extra tokens</a:t>
            </a:r>
            <a:r>
              <a:rPr lang="en-US" sz="1200" b="0" i="0" kern="1200" dirty="0">
                <a:solidFill>
                  <a:schemeClr val="tx1"/>
                </a:solidFill>
                <a:effectLst/>
                <a:latin typeface="+mn-lt"/>
                <a:ea typeface="+mn-ea"/>
                <a:cs typeface="+mn-cs"/>
              </a:rPr>
              <a:t> that have a well-known format so the client CAN extract audience restrictions and identity claims directly from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Normal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is for </a:t>
            </a:r>
            <a:r>
              <a:rPr lang="en-US" sz="1200" b="1" i="0" kern="1200" dirty="0">
                <a:solidFill>
                  <a:schemeClr val="tx1"/>
                </a:solidFill>
                <a:effectLst/>
                <a:latin typeface="+mn-lt"/>
                <a:ea typeface="+mn-ea"/>
                <a:cs typeface="+mn-cs"/>
              </a:rPr>
              <a:t>authorization only</a:t>
            </a:r>
            <a:r>
              <a:rPr lang="en-US" sz="1200" b="0" i="0" kern="1200" dirty="0">
                <a:solidFill>
                  <a:schemeClr val="tx1"/>
                </a:solidFill>
                <a:effectLst/>
                <a:latin typeface="+mn-lt"/>
                <a:ea typeface="+mn-ea"/>
                <a:cs typeface="+mn-cs"/>
              </a:rPr>
              <a:t>. If you need authentication too, then you should use OpenID Connect.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6950535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the Authenticator Apps work as well.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apps are typically used in </a:t>
            </a:r>
            <a:r>
              <a:rPr lang="en-US" sz="1200" b="1" i="0" kern="1200" dirty="0">
                <a:solidFill>
                  <a:schemeClr val="tx1"/>
                </a:solidFill>
                <a:effectLst/>
                <a:latin typeface="+mn-lt"/>
                <a:ea typeface="+mn-ea"/>
                <a:cs typeface="+mn-cs"/>
              </a:rPr>
              <a:t>addition to</a:t>
            </a:r>
            <a:r>
              <a:rPr lang="en-US" sz="1200" b="0" i="0" kern="1200" dirty="0">
                <a:solidFill>
                  <a:schemeClr val="tx1"/>
                </a:solidFill>
                <a:effectLst/>
                <a:latin typeface="+mn-lt"/>
                <a:ea typeface="+mn-ea"/>
                <a:cs typeface="+mn-cs"/>
              </a:rPr>
              <a:t> one of these other forms of authentication and they are easier to implement them then you might think.</a:t>
            </a: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65846658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made some great progress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single-factor authentication methods, but to close out the session I want to explain how the Authenticator Apps work as well.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apps are typically used in </a:t>
            </a:r>
            <a:r>
              <a:rPr lang="en-US" sz="1200" b="1" i="0" kern="1200" dirty="0">
                <a:solidFill>
                  <a:schemeClr val="tx1"/>
                </a:solidFill>
                <a:effectLst/>
                <a:latin typeface="+mn-lt"/>
                <a:ea typeface="+mn-ea"/>
                <a:cs typeface="+mn-cs"/>
              </a:rPr>
              <a:t>addition to</a:t>
            </a:r>
            <a:r>
              <a:rPr lang="en-US" sz="1200" b="0" i="0" kern="1200" dirty="0">
                <a:solidFill>
                  <a:schemeClr val="tx1"/>
                </a:solidFill>
                <a:effectLst/>
                <a:latin typeface="+mn-lt"/>
                <a:ea typeface="+mn-ea"/>
                <a:cs typeface="+mn-cs"/>
              </a:rPr>
              <a:t> one of these other forms of authentication and they are easier to implement them then you might think.</a:t>
            </a: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414671898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I'm sure most of you have seen this sort of thing before. You log into some system using your password and then you have to open this app, retrieve the 6-digit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random, secret key and stores it on her account, similar to an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the website then…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displays a QR code that Alice can scan to set up her authenticator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137</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authenticator app on her phone recognizes this URI and adds an entry for Alice at this website.</a:t>
            </a:r>
          </a:p>
        </p:txBody>
      </p:sp>
      <p:sp>
        <p:nvSpPr>
          <p:cNvPr id="4" name="Slide Number Placeholder 3"/>
          <p:cNvSpPr>
            <a:spLocks noGrp="1"/>
          </p:cNvSpPr>
          <p:nvPr>
            <p:ph type="sldNum" sz="quarter" idx="10"/>
          </p:nvPr>
        </p:nvSpPr>
        <p:spPr/>
        <p:txBody>
          <a:bodyPr/>
          <a:lstStyle/>
          <a:p>
            <a:fld id="{89029652-62E7-43D6-83B5-097D7B7AA5D8}" type="slidenum">
              <a:rPr lang="en-US" smtClean="0"/>
              <a:t>138</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future, to validate the authentication code, both the authenticator app AND the server run Alice's secret key plus sliding time window into the TOTP algorithm. This generates a multi-digit code that Alice types into a web 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concept as signing a request; if both the client and the server come up with the same result, that means they calculated it using the same secret key, and that acts as proof of identity.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that makes TOTP different from API keys is that the TOTP algorithm defines these sliding time windows so that the authentication code resets every 30 seconds or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increases security, but it can also cause problems if your server and your client don't agree on the current time. If the clock on your server is slow, for instance, you'll have a lot of trouble getting this to work.</a:t>
            </a:r>
          </a:p>
        </p:txBody>
      </p:sp>
      <p:sp>
        <p:nvSpPr>
          <p:cNvPr id="4" name="Slide Number Placeholder 3"/>
          <p:cNvSpPr>
            <a:spLocks noGrp="1"/>
          </p:cNvSpPr>
          <p:nvPr>
            <p:ph type="sldNum" sz="quarter" idx="10"/>
          </p:nvPr>
        </p:nvSpPr>
        <p:spPr/>
        <p:txBody>
          <a:bodyPr/>
          <a:lstStyle/>
          <a:p>
            <a:fld id="{89029652-62E7-43D6-83B5-097D7B7AA5D8}" type="slidenum">
              <a:rPr lang="en-US" smtClean="0"/>
              <a:t>139</a:t>
            </a:fld>
            <a:endParaRPr lang="en-US"/>
          </a:p>
        </p:txBody>
      </p:sp>
    </p:spTree>
    <p:extLst>
      <p:ext uri="{BB962C8B-B14F-4D97-AF65-F5344CB8AC3E}">
        <p14:creationId xmlns:p14="http://schemas.microsoft.com/office/powerpoint/2010/main" val="1223745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1" kern="1200" baseline="0" dirty="0">
                <a:solidFill>
                  <a:schemeClr val="tx1"/>
                </a:solidFill>
                <a:effectLst/>
                <a:latin typeface="+mn-lt"/>
                <a:ea typeface="+mn-ea"/>
                <a:cs typeface="+mn-cs"/>
              </a:rPr>
              <a:t>Something you know, something you have, and something you are</a:t>
            </a:r>
            <a:r>
              <a:rPr lang="en-US" sz="1200" b="0" kern="1200" baseline="0" dirty="0">
                <a:solidFill>
                  <a:schemeClr val="tx1"/>
                </a:solidFill>
                <a:effectLst/>
                <a:latin typeface="+mn-lt"/>
                <a:ea typeface="+mn-ea"/>
                <a:cs typeface="+mn-cs"/>
              </a:rPr>
              <a:t>.</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140</a:t>
            </a:fld>
            <a:endParaRPr lang="en-US"/>
          </a:p>
        </p:txBody>
      </p:sp>
    </p:spTree>
    <p:extLst>
      <p:ext uri="{BB962C8B-B14F-4D97-AF65-F5344CB8AC3E}">
        <p14:creationId xmlns:p14="http://schemas.microsoft.com/office/powerpoint/2010/main" val="3063098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Passwords are a good example of "something you know".</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strike="sngStrike" kern="1200" baseline="0" dirty="0">
                <a:solidFill>
                  <a:schemeClr val="tx1"/>
                </a:solidFill>
                <a:effectLst/>
                <a:latin typeface="+mn-lt"/>
                <a:ea typeface="+mn-ea"/>
                <a:cs typeface="+mn-cs"/>
              </a:rPr>
              <a:t>Both parties know Alice's password, and that knowledge can be used as an authentication factor.</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1267051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Keycards and passkeys are examples of something you have. </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strike="sngStrike" kern="1200" baseline="0" dirty="0">
                <a:solidFill>
                  <a:schemeClr val="tx1"/>
                </a:solidFill>
                <a:effectLst/>
                <a:latin typeface="+mn-lt"/>
                <a:ea typeface="+mn-ea"/>
                <a:cs typeface="+mn-cs"/>
              </a:rPr>
              <a:t>These are given to or set up for specific users, so being in possession of that thing can be another authentication factor.</a:t>
            </a:r>
            <a:endParaRPr lang="en-US" sz="1200" b="0" strike="sng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2103348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And biometrics are an example of something you are, such as fingerprints or retinal scans.</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strike="sngStrike" kern="1200" baseline="0" dirty="0">
                <a:solidFill>
                  <a:schemeClr val="tx1"/>
                </a:solidFill>
                <a:effectLst/>
                <a:latin typeface="+mn-lt"/>
                <a:ea typeface="+mn-ea"/>
                <a:cs typeface="+mn-cs"/>
              </a:rPr>
              <a:t>These things are unique to a single human, so they can also be used as an authentication factor.</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4085687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I’m going to focus on the first two factors, but once you understand those concepts you’ll have everything you need to understand biometrics as well. </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3582845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you know how they work, but I still want to talk about them because they </a:t>
            </a:r>
            <a:r>
              <a:rPr lang="en-US" sz="1200" b="0" i="0" kern="1200" dirty="0">
                <a:solidFill>
                  <a:schemeClr val="tx1"/>
                </a:solidFill>
                <a:effectLst/>
                <a:latin typeface="+mn-lt"/>
                <a:ea typeface="+mn-ea"/>
                <a:cs typeface="+mn-cs"/>
              </a:rPr>
              <a:t>demonstrate </a:t>
            </a:r>
            <a:r>
              <a:rPr lang="en-US" sz="1200" b="1" i="0" kern="1200" dirty="0">
                <a:solidFill>
                  <a:schemeClr val="tx1"/>
                </a:solidFill>
                <a:effectLst/>
                <a:latin typeface="+mn-lt"/>
                <a:ea typeface="+mn-ea"/>
                <a:cs typeface="+mn-cs"/>
              </a:rPr>
              <a:t>two fundamental concepts</a:t>
            </a:r>
            <a:r>
              <a:rPr lang="en-US" sz="1200" b="0" i="0" kern="1200" dirty="0">
                <a:solidFill>
                  <a:schemeClr val="tx1"/>
                </a:solidFill>
                <a:effectLst/>
                <a:latin typeface="+mn-lt"/>
                <a:ea typeface="+mn-ea"/>
                <a:cs typeface="+mn-cs"/>
              </a:rPr>
              <a:t> that will help you understand the other options.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698726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journey begins with a confession. A few years ago, I made a huge rookie mistake.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was writing a feature and I wanted a piece of JavaScript to make an API call back to my server. The server needed to know </a:t>
            </a:r>
            <a:r>
              <a:rPr lang="en-US" sz="1200" i="1" kern="1200" dirty="0">
                <a:solidFill>
                  <a:schemeClr val="tx1"/>
                </a:solidFill>
                <a:effectLst/>
                <a:latin typeface="+mn-lt"/>
                <a:ea typeface="+mn-ea"/>
                <a:cs typeface="+mn-cs"/>
              </a:rPr>
              <a:t>who </a:t>
            </a:r>
            <a:r>
              <a:rPr lang="en-US" sz="1200" i="0" kern="1200" dirty="0">
                <a:solidFill>
                  <a:schemeClr val="tx1"/>
                </a:solidFill>
                <a:effectLst/>
                <a:latin typeface="+mn-lt"/>
                <a:ea typeface="+mn-ea"/>
                <a:cs typeface="+mn-cs"/>
              </a:rPr>
              <a:t>was making that request, and I didn't know how to give it that information.</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 did a web search for “how to authenticate</a:t>
            </a:r>
            <a:r>
              <a:rPr lang="en-US" sz="1200" kern="1200" baseline="0" dirty="0">
                <a:solidFill>
                  <a:schemeClr val="tx1"/>
                </a:solidFill>
                <a:effectLst/>
                <a:latin typeface="+mn-lt"/>
                <a:ea typeface="+mn-ea"/>
                <a:cs typeface="+mn-cs"/>
              </a:rPr>
              <a:t> an API” a</a:t>
            </a:r>
            <a:r>
              <a:rPr lang="en-US" sz="1200" kern="1200" dirty="0">
                <a:solidFill>
                  <a:schemeClr val="tx1"/>
                </a:solidFill>
                <a:effectLst/>
                <a:latin typeface="+mn-lt"/>
                <a:ea typeface="+mn-ea"/>
                <a:cs typeface="+mn-cs"/>
              </a:rPr>
              <a:t>nd I found a </a:t>
            </a:r>
            <a:r>
              <a:rPr lang="en-US" sz="1200" b="1" kern="1200" dirty="0">
                <a:solidFill>
                  <a:schemeClr val="tx1"/>
                </a:solidFill>
                <a:effectLst/>
                <a:latin typeface="+mn-lt"/>
                <a:ea typeface="+mn-ea"/>
                <a:cs typeface="+mn-cs"/>
              </a:rPr>
              <a:t>pretty confusing mess: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Bearer</a:t>
            </a:r>
            <a:r>
              <a:rPr lang="en-US" sz="1200" b="0" kern="1200" baseline="0" dirty="0">
                <a:solidFill>
                  <a:schemeClr val="tx1"/>
                </a:solidFill>
                <a:effectLst/>
                <a:latin typeface="+mn-lt"/>
                <a:ea typeface="+mn-ea"/>
                <a:cs typeface="+mn-cs"/>
              </a:rPr>
              <a:t> tokens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Federated identity systems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Cryptographic hash functions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Two different versions of this thing called </a:t>
            </a:r>
            <a:r>
              <a:rPr lang="en-US" sz="1200" b="0" kern="1200" baseline="0" dirty="0" err="1">
                <a:solidFill>
                  <a:schemeClr val="tx1"/>
                </a:solidFill>
                <a:effectLst/>
                <a:latin typeface="+mn-lt"/>
                <a:ea typeface="+mn-ea"/>
                <a:cs typeface="+mn-cs"/>
              </a:rPr>
              <a:t>Oauth</a:t>
            </a:r>
            <a:r>
              <a:rPr lang="en-US" sz="1200" b="0" kern="1200" baseline="0" dirty="0">
                <a:solidFill>
                  <a:schemeClr val="tx1"/>
                </a:solidFill>
                <a:effectLst/>
                <a:latin typeface="+mn-lt"/>
                <a:ea typeface="+mn-ea"/>
                <a:cs typeface="+mn-cs"/>
              </a:rPr>
              <a:t> </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A new standard called JSON web tokens that looked too simple to actually be secure</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totally confusing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included in the form post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which means it's sent out over the network…</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1458338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network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happens to be working from her local coffee shop's free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you use HTTPS on your login forms…</a:t>
            </a: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then the password gets </a:t>
            </a:r>
            <a:r>
              <a:rPr lang="en-US" sz="1200" b="1" kern="1200" dirty="0">
                <a:solidFill>
                  <a:schemeClr val="tx1"/>
                </a:solidFill>
                <a:effectLst/>
                <a:latin typeface="+mn-lt"/>
                <a:ea typeface="+mn-ea"/>
                <a:cs typeface="+mn-cs"/>
              </a:rPr>
              <a:t>encrypted</a:t>
            </a:r>
            <a:r>
              <a:rPr lang="en-US" sz="1200" b="0" kern="1200" dirty="0">
                <a:solidFill>
                  <a:schemeClr val="tx1"/>
                </a:solidFill>
                <a:effectLst/>
                <a:latin typeface="+mn-lt"/>
                <a:ea typeface="+mn-ea"/>
                <a:cs typeface="+mn-cs"/>
              </a:rPr>
              <a:t> before being sent out over the network…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3356853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makes it look like gibberish to anyone that's eavesdropping on the connection.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8793370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as long as you have the encryption key.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the whole point; it has to travel over the internet as gibberish, but the web server on the other end needs to turn it back into the original text to validate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Reversible 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2057595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validating that form post on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simplest thing we could do is to throw our passwords into our user database as plain text.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it would be easy to validate a login.</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web app would stick the user's plain text password directly into a database query and look for a matching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we're storing those passwords as text, then we are NOT providing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and any attacker that gets access to the database file gets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passwords in plain text. That's very bad.</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apply encryption here as well, storing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If we did that, then it would still be easy to verify the login.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The web app would encrypt the user-submitted password and then…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…query for the encrypted text instead of the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9776414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reasons not to do this, however.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first is that </a:t>
            </a:r>
            <a:r>
              <a:rPr lang="en-US" sz="1200" b="1" kern="1200" dirty="0">
                <a:solidFill>
                  <a:schemeClr val="tx1"/>
                </a:solidFill>
                <a:effectLst/>
                <a:latin typeface="+mn-lt"/>
                <a:ea typeface="+mn-ea"/>
                <a:cs typeface="+mn-cs"/>
              </a:rPr>
              <a:t>we</a:t>
            </a:r>
            <a:r>
              <a:rPr lang="en-US" sz="1200" b="0" kern="1200" dirty="0">
                <a:solidFill>
                  <a:schemeClr val="tx1"/>
                </a:solidFill>
                <a:effectLst/>
                <a:latin typeface="+mn-lt"/>
                <a:ea typeface="+mn-ea"/>
                <a:cs typeface="+mn-cs"/>
              </a:rPr>
              <a:t> have no legitimate need to ever </a:t>
            </a:r>
            <a:r>
              <a:rPr lang="en-US" sz="1200" b="0" i="1" kern="1200" dirty="0">
                <a:solidFill>
                  <a:schemeClr val="tx1"/>
                </a:solidFill>
                <a:effectLst/>
                <a:latin typeface="+mn-lt"/>
                <a:ea typeface="+mn-ea"/>
                <a:cs typeface="+mn-cs"/>
              </a:rPr>
              <a:t>decrypt </a:t>
            </a:r>
            <a:r>
              <a:rPr lang="en-US" sz="1200" b="0" i="0" kern="1200" dirty="0">
                <a:solidFill>
                  <a:schemeClr val="tx1"/>
                </a:solidFill>
                <a:effectLst/>
                <a:latin typeface="+mn-lt"/>
                <a:ea typeface="+mn-ea"/>
                <a:cs typeface="+mn-cs"/>
              </a:rPr>
              <a:t>that value into </a:t>
            </a:r>
            <a:r>
              <a:rPr lang="en-US" sz="1200" b="0" kern="1200" dirty="0">
                <a:solidFill>
                  <a:schemeClr val="tx1"/>
                </a:solidFill>
                <a:effectLst/>
                <a:latin typeface="+mn-lt"/>
                <a:ea typeface="+mn-ea"/>
                <a:cs typeface="+mn-cs"/>
              </a:rPr>
              <a:t>Alice's </a:t>
            </a:r>
            <a:r>
              <a:rPr lang="en-US" sz="1200" b="0" i="1" kern="1200" dirty="0">
                <a:solidFill>
                  <a:schemeClr val="tx1"/>
                </a:solidFill>
                <a:effectLst/>
                <a:latin typeface="+mn-lt"/>
                <a:ea typeface="+mn-ea"/>
                <a:cs typeface="+mn-cs"/>
              </a:rPr>
              <a:t>actual</a:t>
            </a:r>
            <a:r>
              <a:rPr lang="en-US" sz="1200" b="0" kern="1200" dirty="0">
                <a:solidFill>
                  <a:schemeClr val="tx1"/>
                </a:solidFill>
                <a:effectLst/>
                <a:latin typeface="+mn-lt"/>
                <a:ea typeface="+mn-ea"/>
                <a:cs typeface="+mn-cs"/>
              </a:rPr>
              <a:t> password. We DO need some way of VALIDATING she entered the right password, but otherwise we have no need to know what the actual characters are.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Secondly, if our website </a:t>
            </a:r>
            <a:r>
              <a:rPr lang="en-US" sz="1200" b="0" i="1" kern="1200" dirty="0">
                <a:solidFill>
                  <a:schemeClr val="tx1"/>
                </a:solidFill>
                <a:effectLst/>
                <a:latin typeface="+mn-lt"/>
                <a:ea typeface="+mn-ea"/>
                <a:cs typeface="+mn-cs"/>
              </a:rPr>
              <a:t>is able to </a:t>
            </a:r>
            <a:r>
              <a:rPr lang="en-US" sz="1200" b="0" i="0" kern="1200" dirty="0">
                <a:solidFill>
                  <a:schemeClr val="tx1"/>
                </a:solidFill>
                <a:effectLst/>
                <a:latin typeface="+mn-lt"/>
                <a:ea typeface="+mn-ea"/>
                <a:cs typeface="+mn-cs"/>
              </a:rPr>
              <a:t>decrypt the password, that's a weakness that an attacker could potentially exploit.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That wouldn't be an </a:t>
            </a:r>
            <a:r>
              <a:rPr lang="en-US" sz="1200" b="0" i="1" kern="1200" dirty="0">
                <a:solidFill>
                  <a:schemeClr val="tx1"/>
                </a:solidFill>
                <a:effectLst/>
                <a:latin typeface="+mn-lt"/>
                <a:ea typeface="+mn-ea"/>
                <a:cs typeface="+mn-cs"/>
              </a:rPr>
              <a:t>easy </a:t>
            </a:r>
            <a:r>
              <a:rPr lang="en-US" sz="1200" b="0" i="0" kern="1200" dirty="0">
                <a:solidFill>
                  <a:schemeClr val="tx1"/>
                </a:solidFill>
                <a:effectLst/>
                <a:latin typeface="+mn-lt"/>
                <a:ea typeface="+mn-ea"/>
                <a:cs typeface="+mn-cs"/>
              </a:rPr>
              <a:t>exploit, but it's still an unnecessary risk.</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16940517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To address those issues we can use </a:t>
            </a:r>
            <a:r>
              <a:rPr lang="en-US" sz="1200" b="1" kern="1200" dirty="0">
                <a:solidFill>
                  <a:schemeClr val="tx1"/>
                </a:solidFill>
                <a:effectLst/>
                <a:latin typeface="+mn-lt"/>
                <a:ea typeface="+mn-ea"/>
                <a:cs typeface="+mn-cs"/>
              </a:rPr>
              <a:t>hashing functions</a:t>
            </a:r>
            <a:r>
              <a:rPr lang="en-US" sz="1200" b="0" kern="1200" dirty="0">
                <a:solidFill>
                  <a:schemeClr val="tx1"/>
                </a:solidFill>
                <a:effectLst/>
                <a:latin typeface="+mn-lt"/>
                <a:ea typeface="+mn-ea"/>
                <a:cs typeface="+mn-cs"/>
              </a:rPr>
              <a:t>, which are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1122310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all of the complex terminology into simple explanations so that you can make educated decisions and not rookie mistakes.</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key difference is that while encryption can be reversed, hashing a value is a one-way trip; the hash </a:t>
            </a:r>
            <a:r>
              <a:rPr lang="en-US" sz="1200" b="0" i="1" kern="1200" dirty="0">
                <a:solidFill>
                  <a:schemeClr val="tx1"/>
                </a:solidFill>
                <a:effectLst/>
                <a:latin typeface="+mn-lt"/>
                <a:ea typeface="+mn-ea"/>
                <a:cs typeface="+mn-cs"/>
              </a:rPr>
              <a:t>cannot</a:t>
            </a:r>
            <a:r>
              <a:rPr lang="en-US" sz="1200" b="0" kern="1200" dirty="0">
                <a:solidFill>
                  <a:schemeClr val="tx1"/>
                </a:solidFill>
                <a:effectLst/>
                <a:latin typeface="+mn-lt"/>
                <a:ea typeface="+mn-ea"/>
                <a:cs typeface="+mn-cs"/>
              </a:rPr>
              <a:t> be reversed into its original string.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1173724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Additionally, hash functions convert every unique input to a single, deterministic, unique output.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No two passwords, put through the same hashing function, will generate the same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OK, so </a:t>
            </a:r>
            <a:r>
              <a:rPr lang="en-US" sz="1200" b="0" i="1" kern="1200" dirty="0">
                <a:solidFill>
                  <a:schemeClr val="tx1"/>
                </a:solidFill>
                <a:effectLst/>
                <a:latin typeface="+mn-lt"/>
                <a:ea typeface="+mn-ea"/>
                <a:cs typeface="+mn-cs"/>
              </a:rPr>
              <a:t>technically </a:t>
            </a:r>
            <a:r>
              <a:rPr lang="en-US" sz="1200" b="0" i="0" kern="1200" dirty="0">
                <a:solidFill>
                  <a:schemeClr val="tx1"/>
                </a:solidFill>
                <a:effectLst/>
                <a:latin typeface="+mn-lt"/>
                <a:ea typeface="+mn-ea"/>
                <a:cs typeface="+mn-cs"/>
              </a:rPr>
              <a:t>there </a:t>
            </a:r>
            <a:r>
              <a:rPr lang="en-US" sz="1200" b="0" i="1" kern="1200" dirty="0">
                <a:solidFill>
                  <a:schemeClr val="tx1"/>
                </a:solidFill>
                <a:effectLst/>
                <a:latin typeface="+mn-lt"/>
                <a:ea typeface="+mn-ea"/>
                <a:cs typeface="+mn-cs"/>
              </a:rPr>
              <a:t>are </a:t>
            </a:r>
            <a:r>
              <a:rPr lang="en-US" sz="1200" b="0" i="0" kern="1200" dirty="0">
                <a:solidFill>
                  <a:schemeClr val="tx1"/>
                </a:solidFill>
                <a:effectLst/>
                <a:latin typeface="+mn-lt"/>
                <a:ea typeface="+mn-ea"/>
                <a:cs typeface="+mn-cs"/>
              </a:rPr>
              <a:t>the possibility of collisions, but they are very rare and we can generally ignore them.</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2626782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That's why the standard advice is to store a </a:t>
            </a:r>
            <a:r>
              <a:rPr lang="en-US" sz="1200" b="1" kern="1200" dirty="0">
                <a:solidFill>
                  <a:schemeClr val="tx1"/>
                </a:solidFill>
                <a:effectLst/>
                <a:latin typeface="+mn-lt"/>
                <a:ea typeface="+mn-ea"/>
                <a:cs typeface="+mn-cs"/>
              </a:rPr>
              <a:t>hash of the password</a:t>
            </a:r>
            <a:r>
              <a:rPr lang="en-US" sz="1200" b="0" kern="1200" dirty="0">
                <a:solidFill>
                  <a:schemeClr val="tx1"/>
                </a:solidFill>
                <a:effectLst/>
                <a:latin typeface="+mn-lt"/>
                <a:ea typeface="+mn-ea"/>
                <a:cs typeface="+mn-cs"/>
              </a:rPr>
              <a:t> in the user database, not the password itself.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17397422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When the web server receives the login request, it hashes the plaintext password submitted by the user…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 and then searches the database for that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the same steps as if the password were encrypted, but…</a:t>
            </a:r>
          </a:p>
          <a:p>
            <a:pPr marL="0" indent="0">
              <a:buFont typeface="Arial" panose="020B0604020202020204" pitchFamily="34" charset="0"/>
              <a:buNone/>
            </a:pPr>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since hash values cannot be reversed, it's much harder for an attacker to extract the actual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I’m over-simplifying things a little bit, and you should do some additional reading about salt and rainbow tables and stuff like that, but 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7907882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covers how we authenticate the login form post itself, but what about the requests made afterwards?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After logging in, Alice submits her request for /foo/42. There’s nothing in this request that gives us the identity.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 do we know this request is from the same person that just logged in?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2616389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an interactive website, the easy thing is to use server-side sessions with a session cookie.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User logs in, server creates a session, sends a cookie to the browser with the session ID, and the browser automatically resubmits that cookie back to the server on subsequent requests.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nice and easy because your web framework does everything for you.</a:t>
            </a: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11399870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cookies, we can also send credentials through HTTP headers, which we'll talk about in just a minute.</a:t>
            </a: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1302055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 third option is to use X509 Client Certificates.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These certificates are basically like "reverse TLS".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To use TLS, you install a certificate </a:t>
            </a:r>
            <a:r>
              <a:rPr lang="en-US" sz="1200" b="0" u="sng" kern="1200" dirty="0">
                <a:solidFill>
                  <a:schemeClr val="tx1"/>
                </a:solidFill>
                <a:effectLst/>
                <a:latin typeface="+mn-lt"/>
                <a:ea typeface="+mn-ea"/>
                <a:cs typeface="+mn-cs"/>
              </a:rPr>
              <a:t>on the server</a:t>
            </a:r>
            <a:r>
              <a:rPr lang="en-US" sz="1200" b="0" u="none" kern="1200" dirty="0">
                <a:solidFill>
                  <a:schemeClr val="tx1"/>
                </a:solidFill>
                <a:effectLst/>
                <a:latin typeface="+mn-lt"/>
                <a:ea typeface="+mn-ea"/>
                <a:cs typeface="+mn-cs"/>
              </a:rPr>
              <a:t> and it tells the client that the server is who it claims to be. It's the foundation for your browser knowing it's actually talking to your bank, and not some bad guy website </a:t>
            </a:r>
            <a:r>
              <a:rPr lang="en-US" sz="1200" b="0" i="1" u="none" kern="1200" dirty="0">
                <a:solidFill>
                  <a:schemeClr val="tx1"/>
                </a:solidFill>
                <a:effectLst/>
                <a:latin typeface="+mn-lt"/>
                <a:ea typeface="+mn-ea"/>
                <a:cs typeface="+mn-cs"/>
              </a:rPr>
              <a:t>pretending </a:t>
            </a:r>
            <a:r>
              <a:rPr lang="en-US" sz="1200" b="0" i="0" u="none" kern="1200" dirty="0">
                <a:solidFill>
                  <a:schemeClr val="tx1"/>
                </a:solidFill>
                <a:effectLst/>
                <a:latin typeface="+mn-lt"/>
                <a:ea typeface="+mn-ea"/>
                <a:cs typeface="+mn-cs"/>
              </a:rPr>
              <a:t>to be your bank.</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1" i="0" u="none" kern="1200" dirty="0">
                <a:solidFill>
                  <a:schemeClr val="tx1"/>
                </a:solidFill>
                <a:effectLst/>
                <a:latin typeface="+mn-lt"/>
                <a:ea typeface="+mn-ea"/>
                <a:cs typeface="+mn-cs"/>
              </a:rPr>
              <a:t>(click)</a:t>
            </a: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Client certificates are installed </a:t>
            </a:r>
            <a:r>
              <a:rPr lang="en-US" sz="1200" b="0" i="1" u="none" kern="1200" dirty="0">
                <a:solidFill>
                  <a:schemeClr val="tx1"/>
                </a:solidFill>
                <a:effectLst/>
                <a:latin typeface="+mn-lt"/>
                <a:ea typeface="+mn-ea"/>
                <a:cs typeface="+mn-cs"/>
              </a:rPr>
              <a:t>on the browser</a:t>
            </a:r>
            <a:r>
              <a:rPr lang="en-US" sz="1200" b="0" i="0" u="none" kern="1200" dirty="0">
                <a:solidFill>
                  <a:schemeClr val="tx1"/>
                </a:solidFill>
                <a:effectLst/>
                <a:latin typeface="+mn-lt"/>
                <a:ea typeface="+mn-ea"/>
                <a:cs typeface="+mn-cs"/>
              </a:rPr>
              <a:t>, and they tell the server that the client is who they claim to be.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4638994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Client Certificates are a really nice option if you're developing for a private network or something, where your users can obtain and install those certificates.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doesn't really work on the public internet though, so we're not going to talk about it much here.</a:t>
            </a: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6084488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But what about computer-to-computer communication, like when one web app needs to call an API endpoint on another web app?</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redirect to a login screen, because there's no one there to interact with it, and cookies are really awkward to use for programmatic API calls.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be clear about what this session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bearer tokens and signed requests, how to use JSON Web Tokens to replace server-side sessions, or how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compares to OpenID Connect, you may be in the wrong room.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t>
            </a:r>
            <a:r>
              <a:rPr lang="en-US" sz="1200" i="1" kern="1200" dirty="0">
                <a:solidFill>
                  <a:schemeClr val="tx1"/>
                </a:solidFill>
                <a:effectLst/>
                <a:latin typeface="+mn-lt"/>
                <a:ea typeface="+mn-ea"/>
                <a:cs typeface="+mn-cs"/>
              </a:rPr>
              <a:t>don't </a:t>
            </a:r>
            <a:r>
              <a:rPr lang="en-US" sz="1200" i="0" kern="1200" dirty="0">
                <a:solidFill>
                  <a:schemeClr val="tx1"/>
                </a:solidFill>
                <a:effectLst/>
                <a:latin typeface="+mn-lt"/>
                <a:ea typeface="+mn-ea"/>
                <a:cs typeface="+mn-cs"/>
              </a:rPr>
              <a:t>know those things, then stick around and find out!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next simplest thing you can use is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for sending credentials in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7827206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 me show you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make an authenticated request, the client concatenates those credentials together and Base64 encodes that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encoding process results in some string of gibberish, which…</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35231403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is sent in the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29646858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key thing to remember is that encoding </a:t>
            </a:r>
            <a:r>
              <a:rPr lang="en-US" sz="1200" b="1" kern="1200" dirty="0">
                <a:solidFill>
                  <a:schemeClr val="tx1"/>
                </a:solidFill>
                <a:effectLst/>
                <a:latin typeface="+mn-lt"/>
                <a:ea typeface="+mn-ea"/>
                <a:cs typeface="+mn-cs"/>
              </a:rPr>
              <a:t>isn’t encryption</a:t>
            </a:r>
            <a:r>
              <a:rPr lang="en-US" sz="1200" b="0" kern="1200" dirty="0">
                <a:solidFill>
                  <a:schemeClr val="tx1"/>
                </a:solidFill>
                <a:effectLst/>
                <a:latin typeface="+mn-lt"/>
                <a:ea typeface="+mn-ea"/>
                <a:cs typeface="+mn-cs"/>
              </a:rPr>
              <a:t> and encoding </a:t>
            </a:r>
            <a:r>
              <a:rPr lang="en-US" sz="1200" b="1" kern="1200" dirty="0">
                <a:solidFill>
                  <a:schemeClr val="tx1"/>
                </a:solidFill>
                <a:effectLst/>
                <a:latin typeface="+mn-lt"/>
                <a:ea typeface="+mn-ea"/>
                <a:cs typeface="+mn-cs"/>
              </a:rPr>
              <a:t>isn't hashing</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Unlike the hashed values we just talked about, this gibberish string is 100% reversible to the plain text credentials, no decryption key required.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Encoding is about making the string </a:t>
            </a:r>
            <a:r>
              <a:rPr lang="en-US" sz="1200" b="0" i="1" kern="1200" dirty="0">
                <a:solidFill>
                  <a:schemeClr val="tx1"/>
                </a:solidFill>
                <a:effectLst/>
                <a:latin typeface="+mn-lt"/>
                <a:ea typeface="+mn-ea"/>
                <a:cs typeface="+mn-cs"/>
              </a:rPr>
              <a:t>easier to transmit</a:t>
            </a:r>
            <a:r>
              <a:rPr lang="en-US" sz="1200" b="0" i="0" kern="1200" dirty="0">
                <a:solidFill>
                  <a:schemeClr val="tx1"/>
                </a:solidFill>
                <a:effectLst/>
                <a:latin typeface="+mn-lt"/>
                <a:ea typeface="+mn-ea"/>
                <a:cs typeface="+mn-cs"/>
              </a:rPr>
              <a:t>, it has nothing to do with actually </a:t>
            </a:r>
            <a:r>
              <a:rPr lang="en-US" sz="1200" b="0" i="1" kern="1200" dirty="0">
                <a:solidFill>
                  <a:schemeClr val="tx1"/>
                </a:solidFill>
                <a:effectLst/>
                <a:latin typeface="+mn-lt"/>
                <a:ea typeface="+mn-ea"/>
                <a:cs typeface="+mn-cs"/>
              </a:rPr>
              <a:t>securing </a:t>
            </a:r>
            <a:r>
              <a:rPr lang="en-US" sz="1200" b="0" i="0" kern="1200" dirty="0">
                <a:solidFill>
                  <a:schemeClr val="tx1"/>
                </a:solidFill>
                <a:effectLst/>
                <a:latin typeface="+mn-lt"/>
                <a:ea typeface="+mn-ea"/>
                <a:cs typeface="+mn-cs"/>
              </a:rPr>
              <a:t>the value.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Since the credentials are basically being passed as text, make sure you’re only sending them over a secure connection.</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38936714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biggest drawback to Basic Auth is that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computer-to-computer communication.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7308755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27389998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you forget to use TLS, or if TLS gets compromised, anyone eavesdropping on the network can extract the full account password from that header.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Let’s assume that this /foo/42 endpoint returns some very basic, non-sensitive data. We want to require authentication primarily so that we know who's calling the endpoint, maybe for rate limiting, but the contents returned from the API aren't terribly private.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 would be bad practice to require the </a:t>
            </a:r>
            <a:r>
              <a:rPr lang="en-US" sz="1200" b="1" kern="1200" dirty="0">
                <a:solidFill>
                  <a:schemeClr val="tx1"/>
                </a:solidFill>
                <a:effectLst/>
                <a:latin typeface="+mn-lt"/>
                <a:ea typeface="+mn-ea"/>
                <a:cs typeface="+mn-cs"/>
              </a:rPr>
              <a:t>primary account credential</a:t>
            </a:r>
            <a:r>
              <a:rPr lang="en-US" sz="1200" b="0" kern="1200" dirty="0">
                <a:solidFill>
                  <a:schemeClr val="tx1"/>
                </a:solidFill>
                <a:effectLst/>
                <a:latin typeface="+mn-lt"/>
                <a:ea typeface="+mn-ea"/>
                <a:cs typeface="+mn-cs"/>
              </a:rPr>
              <a:t> in order to access this relatively </a:t>
            </a:r>
            <a:r>
              <a:rPr lang="en-US" sz="1200" b="1" kern="1200" dirty="0">
                <a:solidFill>
                  <a:schemeClr val="tx1"/>
                </a:solidFill>
                <a:effectLst/>
                <a:latin typeface="+mn-lt"/>
                <a:ea typeface="+mn-ea"/>
                <a:cs typeface="+mn-cs"/>
              </a:rPr>
              <a:t>unprivileged info</a:t>
            </a:r>
            <a:r>
              <a:rPr lang="en-US" sz="1200" b="0" kern="1200" dirty="0">
                <a:solidFill>
                  <a:schemeClr val="tx1"/>
                </a:solidFill>
                <a:effectLst/>
                <a:latin typeface="+mn-lt"/>
                <a:ea typeface="+mn-ea"/>
                <a:cs typeface="+mn-cs"/>
              </a:rPr>
              <a:t>, because the risk of losing that credential far outweighs the value of securing the endpoint.</a:t>
            </a: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41996298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full account passwords, consider using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1957057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a:t>
            </a:r>
            <a:r>
              <a:rPr lang="en-US" sz="1200" i="1" kern="1200" dirty="0">
                <a:solidFill>
                  <a:schemeClr val="tx1"/>
                </a:solidFill>
                <a:effectLst/>
                <a:latin typeface="+mn-lt"/>
                <a:ea typeface="+mn-ea"/>
                <a:cs typeface="+mn-cs"/>
              </a:rPr>
              <a:t>how </a:t>
            </a:r>
            <a:r>
              <a:rPr lang="en-US" sz="1200" i="0" kern="1200" dirty="0">
                <a:solidFill>
                  <a:schemeClr val="tx1"/>
                </a:solidFill>
                <a:effectLst/>
                <a:latin typeface="+mn-lt"/>
                <a:ea typeface="+mn-ea"/>
                <a:cs typeface="+mn-cs"/>
              </a:rPr>
              <a:t>to implement any of these things.</a:t>
            </a: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is stuff</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can’t tell you how to actually get started.</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our app integrates with multiple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party applications.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her account password for all of those integrations, Alice could create separate credentials for each service.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someone hacks one of those integrations, that's all they get access to; they can't use the hacked credential to access one of the other integrations.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ways to do this. </a:t>
            </a:r>
            <a:r>
              <a:rPr lang="en-US" sz="1200" b="0" i="0" kern="1200" dirty="0">
                <a:solidFill>
                  <a:schemeClr val="tx1"/>
                </a:solidFill>
                <a:effectLst/>
                <a:latin typeface="+mn-lt"/>
                <a:ea typeface="+mn-ea"/>
                <a:cs typeface="+mn-cs"/>
              </a:rPr>
              <a:t>One way is to pass the API key as a </a:t>
            </a:r>
            <a:r>
              <a:rPr lang="en-US" sz="1200" b="1" i="0" kern="1200" dirty="0">
                <a:solidFill>
                  <a:schemeClr val="tx1"/>
                </a:solidFill>
                <a:effectLst/>
                <a:latin typeface="+mn-lt"/>
                <a:ea typeface="+mn-ea"/>
                <a:cs typeface="+mn-cs"/>
              </a:rPr>
              <a:t>bearer token</a:t>
            </a:r>
            <a:r>
              <a:rPr lang="en-US" sz="1200" b="0" i="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are like cash: they aren't restricted in any way, so anyone that has that token is allowed to use it and will authenticate as the owner of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are easy to use, but there’s nothing to prevent someone from using those tokens if they get access to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21992464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 are two ways to do this. </a:t>
            </a:r>
            <a:r>
              <a:rPr lang="en-US" sz="1200" b="0" i="0" kern="1200" dirty="0">
                <a:solidFill>
                  <a:schemeClr val="tx1"/>
                </a:solidFill>
                <a:effectLst/>
                <a:latin typeface="+mn-lt"/>
                <a:ea typeface="+mn-ea"/>
                <a:cs typeface="+mn-cs"/>
              </a:rPr>
              <a:t>One way is to pass the API key as a </a:t>
            </a:r>
            <a:r>
              <a:rPr lang="en-US" sz="1200" b="1" i="0" kern="1200" dirty="0">
                <a:solidFill>
                  <a:schemeClr val="tx1"/>
                </a:solidFill>
                <a:effectLst/>
                <a:latin typeface="+mn-lt"/>
                <a:ea typeface="+mn-ea"/>
                <a:cs typeface="+mn-cs"/>
              </a:rPr>
              <a:t>bearer token</a:t>
            </a:r>
            <a:r>
              <a:rPr lang="en-US" sz="1200" b="0" i="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Bearer tokens are like cash: they aren't restricted in any way, so anyone that has that token is allowed to use it and will authenticate as the owner of the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They are easy to use, but there’s nothing to prevent someone from using those tokens if they get access to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30782240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care about internet standards or interoperability with a wide variety of clients then you might want to use the Authorization header with the Bearer scheme.</a:t>
            </a: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15221151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you can also use a custom header, such as X-API-Key.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29558551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There's no specific format governing what an API Key looks like, but the set of possible values has to be large enough to prevent brute-force attacks. Some sort of GUID is usually a good starting point.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16322942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if you do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1955807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other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plus a hash function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 for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We're still talking about "something you know" authentication factors.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it's ready to make an authenticated request, the client first prepares the "message" that it's going to send to the server. Typically this is the URL it's going to request plus any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or form parameters.</a:t>
            </a: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41163730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message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that's unique to that user's request for that specific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user accessing the same URL will generate a different string because they will have their own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I have done, however, is </a:t>
            </a:r>
            <a:r>
              <a:rPr lang="en-US" sz="1200" i="0" kern="1200" dirty="0">
                <a:solidFill>
                  <a:schemeClr val="tx1"/>
                </a:solidFill>
                <a:effectLst/>
                <a:latin typeface="+mn-lt"/>
                <a:ea typeface="+mn-ea"/>
                <a:cs typeface="+mn-cs"/>
              </a:rPr>
              <a:t>Googled the crap out of OAuth.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More specifically, I've Googled the crap out of OAuth </a:t>
            </a:r>
            <a:r>
              <a:rPr lang="en-US" sz="1200" kern="1200" dirty="0">
                <a:solidFill>
                  <a:schemeClr val="tx1"/>
                </a:solidFill>
                <a:effectLst/>
                <a:latin typeface="+mn-lt"/>
                <a:ea typeface="+mn-ea"/>
                <a:cs typeface="+mn-cs"/>
              </a:rPr>
              <a:t>and how it compares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infiltrated some part of the Internet that this request goes through</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 wants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one of those parameter values so that the server receives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trying to transfer money to a friend; if an attacker can replace the target account number with his own account number, he could potentially trick the server into sending the money to him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the requests are signed, then this man in the middle attack won't work.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18766479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the URL that was requested with its copy of Alice's key, and then…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…hashes that string using the same hash function that the client used.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result is a signature that was calculated by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418221710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 that was calculated on the server is different than the one that was passed in the request, the server knows that either the original request was signed with the wrong key, OR the request was modified while it was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either case, the server knows to reject the request as invalid or unauthenticated.</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34460011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primary key from your user database, like email address or USER_ID or whatever else uniquely identifies someone in your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works fine, unless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I’m going to break these things down into simple explanations so that you can understand the trade-offs between them.</a:t>
            </a:r>
          </a:p>
          <a:p>
            <a:endParaRPr lang="en-US"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on every request the server needs to loop through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one that validates.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issue API Keys as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a public and private portion.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sent in the header as plain text. This value must be unique in the database, so that the server can use it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the foundation of just about everything else we're going to talk about.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so important that it has its own acronym.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authentication code.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hash function, and used to validate a message.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see this term anywhere, it's referring to this sort of signing process using a shared, private key that is never sent over the network.</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one key thing to remember: in order to use API Keys, the client must know the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Typically that means that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Alice's key and store it in our user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Some developer retrieves that API key from our server and </a:t>
            </a:r>
            <a:r>
              <a:rPr lang="en-US" sz="1200" b="1" i="0" kern="1200" dirty="0">
                <a:solidFill>
                  <a:schemeClr val="tx1"/>
                </a:solidFill>
                <a:effectLst/>
                <a:latin typeface="+mn-lt"/>
                <a:ea typeface="+mn-ea"/>
                <a:cs typeface="+mn-cs"/>
              </a:rPr>
              <a:t>pre-loads it</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on that client application</a:t>
            </a:r>
            <a:r>
              <a:rPr lang="en-US" sz="1200" b="0" i="0" kern="1200" dirty="0">
                <a:solidFill>
                  <a:schemeClr val="tx1"/>
                </a:solidFill>
                <a:effectLst/>
                <a:latin typeface="+mn-lt"/>
                <a:ea typeface="+mn-ea"/>
                <a:cs typeface="+mn-cs"/>
              </a:rPr>
              <a:t>, like in a config file or something.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app can then use the key to sign requests or as a bearer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our React app can't make authenticated requests on her behalf.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and then send the API key back in the HTTP response, but there just isn't any way for her browser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a:t>
            </a:r>
            <a:r>
              <a:rPr lang="en-US" sz="1200" b="1" i="1" kern="1200" dirty="0">
                <a:solidFill>
                  <a:schemeClr val="tx1"/>
                </a:solidFill>
                <a:effectLst/>
                <a:latin typeface="+mn-lt"/>
                <a:ea typeface="+mn-ea"/>
                <a:cs typeface="+mn-cs"/>
              </a:rPr>
              <a:t>your </a:t>
            </a:r>
            <a:r>
              <a:rPr lang="en-US" sz="1200" b="1" i="0" kern="1200" dirty="0">
                <a:solidFill>
                  <a:schemeClr val="tx1"/>
                </a:solidFill>
                <a:effectLst/>
                <a:latin typeface="+mn-lt"/>
                <a:ea typeface="+mn-ea"/>
                <a:cs typeface="+mn-cs"/>
              </a:rPr>
              <a:t>JavaScript can potentially be seen by someone </a:t>
            </a:r>
            <a:r>
              <a:rPr lang="en-US" sz="1200" b="1" i="1" kern="1200" dirty="0">
                <a:solidFill>
                  <a:schemeClr val="tx1"/>
                </a:solidFill>
                <a:effectLst/>
                <a:latin typeface="+mn-lt"/>
                <a:ea typeface="+mn-ea"/>
                <a:cs typeface="+mn-cs"/>
              </a:rPr>
              <a:t>else’s </a:t>
            </a:r>
            <a:r>
              <a:rPr lang="en-US" sz="1200" b="1" i="0" kern="1200" dirty="0">
                <a:solidFill>
                  <a:schemeClr val="tx1"/>
                </a:solidFill>
                <a:effectLst/>
                <a:latin typeface="+mn-lt"/>
                <a:ea typeface="+mn-ea"/>
                <a:cs typeface="+mn-cs"/>
              </a:rPr>
              <a:t>JS</a:t>
            </a:r>
            <a:r>
              <a:rPr lang="en-US" sz="1200" b="0" i="0" kern="1200" dirty="0">
                <a:solidFill>
                  <a:schemeClr val="tx1"/>
                </a:solidFill>
                <a:effectLst/>
                <a:latin typeface="+mn-lt"/>
                <a:ea typeface="+mn-ea"/>
                <a:cs typeface="+mn-cs"/>
              </a:rPr>
              <a:t>. We cannot make the JS client aware of Alice's API key without exposing that key to theft.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front end, we need a different technique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I often call them "JOT tokens", which has the same sort of redundancy as saying "ATM machine", but I can't seem to break the habit, so bear with me.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Anyways, here's how they work.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a JWT scenario, the server has a </a:t>
            </a:r>
            <a:r>
              <a:rPr lang="en-US" sz="1200" b="1" i="0" kern="1200" dirty="0">
                <a:solidFill>
                  <a:schemeClr val="tx1"/>
                </a:solidFill>
                <a:effectLst/>
                <a:latin typeface="+mn-lt"/>
                <a:ea typeface="+mn-ea"/>
                <a:cs typeface="+mn-cs"/>
              </a:rPr>
              <a:t>system-level private key</a:t>
            </a:r>
            <a:r>
              <a:rPr lang="en-US" sz="1200" b="0" i="0" kern="1200" dirty="0">
                <a:solidFill>
                  <a:schemeClr val="tx1"/>
                </a:solidFill>
                <a:effectLst/>
                <a:latin typeface="+mn-lt"/>
                <a:ea typeface="+mn-ea"/>
                <a:cs typeface="+mn-cs"/>
              </a:rPr>
              <a:t> that it keeps to itself. This key is never shared with any clients and is not user-specific; it's a system-level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main terms that will come up over and over.</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a:t>
            </a:r>
            <a:r>
              <a:rPr lang="en-US" sz="1200" b="0" u="none" kern="1200" dirty="0">
                <a:solidFill>
                  <a:schemeClr val="tx1"/>
                </a:solidFill>
                <a:effectLst/>
                <a:latin typeface="+mn-lt"/>
                <a:ea typeface="+mn-ea"/>
                <a:cs typeface="+mn-cs"/>
              </a:rPr>
              <a:t>…</a:t>
            </a:r>
          </a:p>
          <a:p>
            <a:endParaRPr lang="en-US" sz="1200" b="1" u="none" kern="1200" dirty="0">
              <a:solidFill>
                <a:schemeClr val="tx1"/>
              </a:solidFill>
              <a:effectLst/>
              <a:latin typeface="+mn-lt"/>
              <a:ea typeface="+mn-ea"/>
              <a:cs typeface="+mn-cs"/>
            </a:endParaRPr>
          </a:p>
          <a:p>
            <a:r>
              <a:rPr lang="en-US" sz="1200" b="1" u="none" kern="1200" dirty="0">
                <a:solidFill>
                  <a:schemeClr val="tx1"/>
                </a:solidFill>
                <a:effectLst/>
                <a:latin typeface="+mn-lt"/>
                <a:ea typeface="+mn-ea"/>
                <a:cs typeface="+mn-cs"/>
              </a:rPr>
              <a:t>(next slide) </a:t>
            </a:r>
          </a:p>
          <a:p>
            <a:r>
              <a:rPr lang="en-US" sz="1200" u="none" kern="1200" dirty="0">
                <a:solidFill>
                  <a:schemeClr val="tx1"/>
                </a:solidFill>
                <a:effectLst/>
                <a:latin typeface="+mn-lt"/>
                <a:ea typeface="+mn-ea"/>
                <a:cs typeface="+mn-cs"/>
              </a:rPr>
              <a:t>….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The example here is a claim saying the user’s username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unique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server's key is NOT part of the token, so it’s kept secure.</a:t>
            </a: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browser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Validation is the same as we saw earlier.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server receives one of those subsequent requests, it re-computes the signature using the claims from the token and its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then the server knows that the token was signed by its own private key and wasn't modified in transit, so it can trust the values in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it can safely authenticate the user as Alice.                                                                                            </a:t>
            </a: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pattern is very similar to server-side sessions.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server-side sessions, every request contains a cookie containing an ID. That ID is a pointer into some sort of session database that the server is maintaining.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difference is that with JSON Web Tokens, there is no additional "database" of session information; each JWT token is a </a:t>
            </a:r>
            <a:r>
              <a:rPr lang="en-US" sz="1200" b="0" i="1" kern="1200" dirty="0">
                <a:solidFill>
                  <a:schemeClr val="tx1"/>
                </a:solidFill>
                <a:effectLst/>
                <a:latin typeface="+mn-lt"/>
                <a:ea typeface="+mn-ea"/>
                <a:cs typeface="+mn-cs"/>
              </a:rPr>
              <a:t>self-contained set of claims</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73616419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the simplest case the claims will simply identify the user attached to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only claim in the token is Alice's user ID, then the token can only be used for Authentication.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need to authorize the request, such as checking Alice's permissions, you'd have to run a query to get that data.</a:t>
            </a: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199507912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Web tokens are interesting though because they can help you with both authentication </a:t>
            </a:r>
            <a:r>
              <a:rPr lang="en-US" sz="1200" b="0" i="1" kern="1200" dirty="0">
                <a:solidFill>
                  <a:schemeClr val="tx1"/>
                </a:solidFill>
                <a:effectLst/>
                <a:latin typeface="+mn-lt"/>
                <a:ea typeface="+mn-ea"/>
                <a:cs typeface="+mn-cs"/>
              </a:rPr>
              <a:t>and authorization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Rather than running a query to see if Alice is an administrator or not, you can include that information </a:t>
            </a:r>
            <a:r>
              <a:rPr lang="en-US" sz="1200" b="0" i="1" kern="1200" dirty="0">
                <a:solidFill>
                  <a:schemeClr val="tx1"/>
                </a:solidFill>
                <a:effectLst/>
                <a:latin typeface="+mn-lt"/>
                <a:ea typeface="+mn-ea"/>
                <a:cs typeface="+mn-cs"/>
              </a:rPr>
              <a:t>as an explicit claim in the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claims are signed by the server's own private key, so they can't be modified by any third party without failing validation; you can include whatever information you want directly in the token.</a:t>
            </a: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187140411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could even include very granular permission information, if that makes sense in your application.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can be very helpful if your system gets a lot of traffic because it can eliminate a bunch of repetitive database lookups during the authentication and authorization processes.</a:t>
            </a: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194544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 and a request comes in for some URL, like </a:t>
            </a:r>
            <a:r>
              <a:rPr lang="en-US" sz="1200" b="1" kern="1200" baseline="0" dirty="0">
                <a:solidFill>
                  <a:schemeClr val="tx1"/>
                </a:solidFill>
                <a:effectLst/>
                <a:latin typeface="+mn-lt"/>
                <a:ea typeface="+mn-ea"/>
                <a:cs typeface="+mn-cs"/>
              </a:rPr>
              <a:t>/foo/42</a:t>
            </a:r>
            <a:r>
              <a:rPr lang="en-US" sz="1200" b="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501034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There's one very important trade-off that you need to consider if you want to use JSON Web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 </a:t>
            </a:r>
            <a:r>
              <a:rPr lang="en-US" sz="1200" b="0" i="1" kern="1200" dirty="0">
                <a:solidFill>
                  <a:schemeClr val="tx1"/>
                </a:solidFill>
                <a:effectLst/>
                <a:latin typeface="+mn-lt"/>
                <a:ea typeface="+mn-ea"/>
                <a:cs typeface="+mn-cs"/>
              </a:rPr>
              <a:t>either </a:t>
            </a:r>
            <a:r>
              <a:rPr lang="en-US" sz="1200" b="0" i="0" kern="1200" dirty="0">
                <a:solidFill>
                  <a:schemeClr val="tx1"/>
                </a:solidFill>
                <a:effectLst/>
                <a:latin typeface="+mn-lt"/>
                <a:ea typeface="+mn-ea"/>
                <a:cs typeface="+mn-cs"/>
              </a:rPr>
              <a:t>store sensitive information in the claims, OR you can make the claims visible to your client-side JavaScript code.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can't have both; if you expose the claims to </a:t>
            </a:r>
            <a:r>
              <a:rPr lang="en-US" sz="1200" b="0" i="1" kern="1200" dirty="0">
                <a:solidFill>
                  <a:schemeClr val="tx1"/>
                </a:solidFill>
                <a:effectLst/>
                <a:latin typeface="+mn-lt"/>
                <a:ea typeface="+mn-ea"/>
                <a:cs typeface="+mn-cs"/>
              </a:rPr>
              <a:t>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then they are also exposed to </a:t>
            </a:r>
            <a:r>
              <a:rPr lang="en-US" sz="1200" b="0" i="1" kern="1200" dirty="0">
                <a:solidFill>
                  <a:schemeClr val="tx1"/>
                </a:solidFill>
                <a:effectLst/>
                <a:latin typeface="+mn-lt"/>
                <a:ea typeface="+mn-ea"/>
                <a:cs typeface="+mn-cs"/>
              </a:rPr>
              <a:t>any malicious </a:t>
            </a:r>
            <a:r>
              <a:rPr lang="en-US" sz="1200" b="0" i="1" kern="1200" dirty="0" err="1">
                <a:solidFill>
                  <a:schemeClr val="tx1"/>
                </a:solidFill>
                <a:effectLst/>
                <a:latin typeface="+mn-lt"/>
                <a:ea typeface="+mn-ea"/>
                <a:cs typeface="+mn-cs"/>
              </a:rPr>
              <a:t>javascript</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that happens to be running.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means that if </a:t>
            </a:r>
            <a:r>
              <a:rPr lang="en-US" sz="1200" b="0" i="1" u="sng" kern="1200" dirty="0">
                <a:solidFill>
                  <a:schemeClr val="tx1"/>
                </a:solidFill>
                <a:effectLst/>
                <a:latin typeface="+mn-lt"/>
                <a:ea typeface="+mn-ea"/>
                <a:cs typeface="+mn-cs"/>
              </a:rPr>
              <a:t>your app</a:t>
            </a:r>
            <a:r>
              <a:rPr lang="en-US" sz="1200" b="0" i="0" u="none" kern="1200" dirty="0">
                <a:solidFill>
                  <a:schemeClr val="tx1"/>
                </a:solidFill>
                <a:effectLst/>
                <a:latin typeface="+mn-lt"/>
                <a:ea typeface="+mn-ea"/>
                <a:cs typeface="+mn-cs"/>
              </a:rPr>
              <a:t> can read data from the token, then so can the bad guys.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396453579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 practice, there are two places where your JavaScript client can store the token in between requests: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or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store the token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then 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code can access the full token and any of the claims contained within. However,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is susceptible to Cross-Site Scripting attacks, so the token can't contain anything you want to keep secret.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store the token in an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secure cookie, however, then that cookie </a:t>
            </a:r>
            <a:r>
              <a:rPr lang="en-US" sz="1200" b="0" i="1" kern="1200" dirty="0">
                <a:solidFill>
                  <a:schemeClr val="tx1"/>
                </a:solidFill>
                <a:effectLst/>
                <a:latin typeface="+mn-lt"/>
                <a:ea typeface="+mn-ea"/>
                <a:cs typeface="+mn-cs"/>
              </a:rPr>
              <a:t>is not visible to JavaScript</a:t>
            </a:r>
            <a:r>
              <a:rPr lang="en-US" sz="1200" b="0" i="0" kern="1200" dirty="0">
                <a:solidFill>
                  <a:schemeClr val="tx1"/>
                </a:solidFill>
                <a:effectLst/>
                <a:latin typeface="+mn-lt"/>
                <a:ea typeface="+mn-ea"/>
                <a:cs typeface="+mn-cs"/>
              </a:rPr>
              <a:t>. That means it's safe from cross-site scripting and can contain sensitive information, but its invisible to your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code.</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244573721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used a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client as an example, but JSON Web Tokens work for server-to-server API calls as well.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can also be used for single-sign-on, at least in simple cases. </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instance, let's say you manage multiple web applications, and they both have access to the same private key. Alice could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authenticate to server 1 with her username and password, which will get her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and pass the same token, which server 2 will validate and trust.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called "single sign-on" because she signed-on once, and it gives her access to multiple systems.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133142612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word of caution about JWT is that their stateless nature is a double-edged sword.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what if Alice's access level </a:t>
            </a:r>
            <a:r>
              <a:rPr lang="en-US" sz="1200" b="0" i="1" kern="1200" dirty="0">
                <a:solidFill>
                  <a:schemeClr val="tx1"/>
                </a:solidFill>
                <a:effectLst/>
                <a:latin typeface="+mn-lt"/>
                <a:ea typeface="+mn-ea"/>
                <a:cs typeface="+mn-cs"/>
              </a:rPr>
              <a:t>changes</a:t>
            </a:r>
            <a:r>
              <a:rPr lang="en-US" sz="1200" b="0" i="0" kern="1200" dirty="0">
                <a:solidFill>
                  <a:schemeClr val="tx1"/>
                </a:solidFill>
                <a:effectLst/>
                <a:latin typeface="+mn-lt"/>
                <a:ea typeface="+mn-ea"/>
                <a:cs typeface="+mn-cs"/>
              </a:rPr>
              <a:t>? Maybe she had administrative rights when the token was created, but then she won the lottery and quit her job.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still validates, so server 2 has no way to know that her data has </a:t>
            </a:r>
            <a:r>
              <a:rPr lang="en-US" sz="1200" b="0" i="1" kern="1200" dirty="0">
                <a:solidFill>
                  <a:schemeClr val="tx1"/>
                </a:solidFill>
                <a:effectLst/>
                <a:latin typeface="+mn-lt"/>
                <a:ea typeface="+mn-ea"/>
                <a:cs typeface="+mn-cs"/>
              </a:rPr>
              <a:t>changed </a:t>
            </a:r>
            <a:r>
              <a:rPr lang="en-US" sz="1200" b="0" i="0" kern="1200" dirty="0">
                <a:solidFill>
                  <a:schemeClr val="tx1"/>
                </a:solidFill>
                <a:effectLst/>
                <a:latin typeface="+mn-lt"/>
                <a:ea typeface="+mn-ea"/>
                <a:cs typeface="+mn-cs"/>
              </a:rPr>
              <a:t>since the token was created. It will therefore continue to let her use the site even though she should no longer have access.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3874103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easiest way to handle this is to add an expiration date to the token as a claim.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the token validates, but the expiration date is in the past, the server can force the user to re-authenticate and obtain a </a:t>
            </a:r>
            <a:r>
              <a:rPr lang="en-US" sz="1200" b="0" i="1" kern="1200" dirty="0">
                <a:solidFill>
                  <a:schemeClr val="tx1"/>
                </a:solidFill>
                <a:effectLst/>
                <a:latin typeface="+mn-lt"/>
                <a:ea typeface="+mn-ea"/>
                <a:cs typeface="+mn-cs"/>
              </a:rPr>
              <a:t>new </a:t>
            </a:r>
            <a:r>
              <a:rPr lang="en-US" sz="1200" b="0" i="0" kern="1200" dirty="0">
                <a:solidFill>
                  <a:schemeClr val="tx1"/>
                </a:solidFill>
                <a:effectLst/>
                <a:latin typeface="+mn-lt"/>
                <a:ea typeface="+mn-ea"/>
                <a:cs typeface="+mn-cs"/>
              </a:rPr>
              <a:t>token containing their up-to-date security details.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strike="sngStrike" kern="1200" dirty="0">
                <a:solidFill>
                  <a:schemeClr val="tx1"/>
                </a:solidFill>
                <a:effectLst/>
                <a:latin typeface="+mn-lt"/>
                <a:ea typeface="+mn-ea"/>
                <a:cs typeface="+mn-cs"/>
              </a:rPr>
              <a:t>A more complex approach is to issue two different tokens: an access token, that is short-lived, and a refresh token that is longer-lived. The short-lived access token avoids hitting the database on </a:t>
            </a:r>
            <a:r>
              <a:rPr lang="en-US" sz="1200" b="0" i="1" strike="sngStrike" kern="1200" dirty="0">
                <a:solidFill>
                  <a:schemeClr val="tx1"/>
                </a:solidFill>
                <a:effectLst/>
                <a:latin typeface="+mn-lt"/>
                <a:ea typeface="+mn-ea"/>
                <a:cs typeface="+mn-cs"/>
              </a:rPr>
              <a:t>every request</a:t>
            </a:r>
            <a:r>
              <a:rPr lang="en-US" sz="1200" b="0" i="0" strike="sngStrike" kern="1200" dirty="0">
                <a:solidFill>
                  <a:schemeClr val="tx1"/>
                </a:solidFill>
                <a:effectLst/>
                <a:latin typeface="+mn-lt"/>
                <a:ea typeface="+mn-ea"/>
                <a:cs typeface="+mn-cs"/>
              </a:rPr>
              <a:t>, but doesn't stay valid for long. When it expires, the longer-lived refresh token can be used to seamlessly obtain a </a:t>
            </a:r>
            <a:r>
              <a:rPr lang="en-US" sz="1200" b="0" i="1" strike="sngStrike" kern="1200" dirty="0">
                <a:solidFill>
                  <a:schemeClr val="tx1"/>
                </a:solidFill>
                <a:effectLst/>
                <a:latin typeface="+mn-lt"/>
                <a:ea typeface="+mn-ea"/>
                <a:cs typeface="+mn-cs"/>
              </a:rPr>
              <a:t>new </a:t>
            </a:r>
            <a:r>
              <a:rPr lang="en-US" sz="1200" b="0" i="0" strike="sngStrike" kern="1200" dirty="0">
                <a:solidFill>
                  <a:schemeClr val="tx1"/>
                </a:solidFill>
                <a:effectLst/>
                <a:latin typeface="+mn-lt"/>
                <a:ea typeface="+mn-ea"/>
                <a:cs typeface="+mn-cs"/>
              </a:rPr>
              <a:t>access token without making the user re-authenticate, as long as the API key hasn't been revoked.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At the beginning I said I shipped a security defect a few years ago. It was basically this; I created a way of passing a token to the server, but that token would never expire and you could effectively stay logged in forever.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Moral of the story is, make sure you always have a plan for revoking or expiring whatever claims you sign.</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391272707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ground, so let's take a breath and a quick peek back at our agenda.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Client Certificates, and API Keys are methods for doing </a:t>
            </a:r>
            <a:r>
              <a:rPr lang="en-US" sz="1200" b="1" i="0"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using </a:t>
            </a:r>
            <a:r>
              <a:rPr lang="en-US" sz="1200" b="1" i="0" kern="1200" dirty="0">
                <a:solidFill>
                  <a:schemeClr val="tx1"/>
                </a:solidFill>
                <a:effectLst/>
                <a:latin typeface="+mn-lt"/>
                <a:ea typeface="+mn-ea"/>
                <a:cs typeface="+mn-cs"/>
              </a:rPr>
              <a:t>user-owned credentials</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a:t>
            </a:r>
            <a:r>
              <a:rPr lang="en-US" sz="1200" b="1" i="0" kern="1200" dirty="0">
                <a:solidFill>
                  <a:schemeClr val="tx1"/>
                </a:solidFill>
                <a:effectLst/>
                <a:latin typeface="+mn-lt"/>
                <a:ea typeface="+mn-ea"/>
                <a:cs typeface="+mn-cs"/>
              </a:rPr>
              <a:t>system-owned credentials</a:t>
            </a:r>
            <a:r>
              <a:rPr lang="en-US" sz="1200" b="0" i="0" kern="1200" dirty="0">
                <a:solidFill>
                  <a:schemeClr val="tx1"/>
                </a:solidFill>
                <a:effectLst/>
                <a:latin typeface="+mn-lt"/>
                <a:ea typeface="+mn-ea"/>
                <a:cs typeface="+mn-cs"/>
              </a:rPr>
              <a:t> to sign a token. It can be used for authentication </a:t>
            </a:r>
            <a:r>
              <a:rPr lang="en-US" sz="1200" b="0" i="1" kern="1200" dirty="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authorization, depending on how you implement it.</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333512468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353047113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We've covered a lot of ground, so let's take a breath and a quick peek back at our agenda.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and API Keys are methods for doing </a:t>
            </a:r>
            <a:r>
              <a:rPr lang="en-US" sz="1200" b="1" i="0"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using </a:t>
            </a:r>
            <a:r>
              <a:rPr lang="en-US" sz="1200" b="1" i="0" kern="1200" dirty="0">
                <a:solidFill>
                  <a:schemeClr val="tx1"/>
                </a:solidFill>
                <a:effectLst/>
                <a:latin typeface="+mn-lt"/>
                <a:ea typeface="+mn-ea"/>
                <a:cs typeface="+mn-cs"/>
              </a:rPr>
              <a:t>user-owned credentials</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a:t>
            </a:r>
            <a:r>
              <a:rPr lang="en-US" sz="1200" b="1" i="0" kern="1200" dirty="0">
                <a:solidFill>
                  <a:schemeClr val="tx1"/>
                </a:solidFill>
                <a:effectLst/>
                <a:latin typeface="+mn-lt"/>
                <a:ea typeface="+mn-ea"/>
                <a:cs typeface="+mn-cs"/>
              </a:rPr>
              <a:t>system-owned credentials</a:t>
            </a:r>
            <a:r>
              <a:rPr lang="en-US" sz="1200" b="0" i="0" kern="1200" dirty="0">
                <a:solidFill>
                  <a:schemeClr val="tx1"/>
                </a:solidFill>
                <a:effectLst/>
                <a:latin typeface="+mn-lt"/>
                <a:ea typeface="+mn-ea"/>
                <a:cs typeface="+mn-cs"/>
              </a:rPr>
              <a:t> to sign a token. It can be used for authentication </a:t>
            </a:r>
            <a:r>
              <a:rPr lang="en-US" sz="1200" b="0" i="1" kern="1200" dirty="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authorization, depending on how you implement it.</a:t>
            </a: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140548024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4288529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10/18/2023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10/18/2023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10/18/2023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10/18/2023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10/18/2023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10/18/2023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10/18/2023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10/18/2023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10/18/2023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10/18/2023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10/18/2023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10/18/2023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23.png"/></Relationships>
</file>

<file path=ppt/slides/_rels/slide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3.png"/></Relationships>
</file>

<file path=ppt/slides/_rels/slide1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6.png"/></Relationships>
</file>

<file path=ppt/slides/_rels/slide10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5.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6.png"/></Relationships>
</file>

<file path=ppt/slides/_rels/slide1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1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9.png"/></Relationships>
</file>

<file path=ppt/slides/_rels/slide1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image" Target="../media/image6.png"/></Relationships>
</file>

<file path=ppt/slides/_rels/slide1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image" Target="../media/image6.png"/></Relationships>
</file>

<file path=ppt/slides/_rels/slide1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9.png"/></Relationships>
</file>

<file path=ppt/slides/_rels/slide1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7.png"/></Relationships>
</file>

<file path=ppt/slides/_rels/slide1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24.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7.png"/></Relationships>
</file>

<file path=ppt/slides/_rels/slide1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7.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1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3.png"/><Relationship Id="rId4" Type="http://schemas.openxmlformats.org/officeDocument/2006/relationships/image" Target="../media/image9.png"/></Relationships>
</file>

<file path=ppt/slides/_rels/slide13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3.png"/><Relationship Id="rId4" Type="http://schemas.openxmlformats.org/officeDocument/2006/relationships/image" Target="../media/image9.png"/></Relationships>
</file>

<file path=ppt/slides/_rels/slide13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6.png"/><Relationship Id="rId7" Type="http://schemas.openxmlformats.org/officeDocument/2006/relationships/image" Target="../media/image26.png"/><Relationship Id="rId2" Type="http://schemas.openxmlformats.org/officeDocument/2006/relationships/notesSlide" Target="../notesSlides/notesSlide13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3.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6.png"/></Relationships>
</file>

<file path=ppt/slides/_rels/slide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6.png"/></Relationships>
</file>

<file path=ppt/slides/_rels/slide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6.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13.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13.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0.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9.png"/><Relationship Id="rId4" Type="http://schemas.openxmlformats.org/officeDocument/2006/relationships/image" Target="../media/image13.pn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9.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Practical Auth(</a:t>
            </a:r>
            <a:r>
              <a:rPr lang="en-US" sz="5400" dirty="0">
                <a:latin typeface="Corbel Light" panose="020B0303020204020204" pitchFamily="34" charset="0"/>
              </a:rPr>
              <a:t>entication</a:t>
            </a:r>
            <a:r>
              <a:rPr lang="en-US" sz="5400" b="1" dirty="0">
                <a:latin typeface="Corbel Light" panose="020B0303020204020204" pitchFamily="34" charset="0"/>
              </a:rPr>
              <a:t>|</a:t>
            </a:r>
            <a:r>
              <a:rPr lang="en-US" sz="5400" dirty="0">
                <a:latin typeface="Corbel Light" panose="020B0303020204020204" pitchFamily="34" charset="0"/>
              </a:rPr>
              <a:t>orization</a:t>
            </a:r>
            <a:r>
              <a:rPr lang="en-US" sz="5400" dirty="0"/>
              <a:t>)</a:t>
            </a:r>
            <a:br>
              <a:rPr lang="en-US" sz="1100" dirty="0"/>
            </a:br>
            <a:r>
              <a:rPr lang="en-US" sz="4000" dirty="0">
                <a:solidFill>
                  <a:schemeClr val="bg1">
                    <a:lumMod val="65000"/>
                  </a:schemeClr>
                </a:solidFill>
              </a:rPr>
              <a:t>A security primer for developers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a:stretch>
            <a:fill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52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pic>
        <p:nvPicPr>
          <p:cNvPr id="6" name="Picture 5">
            <a:extLst>
              <a:ext uri="{FF2B5EF4-FFF2-40B4-BE49-F238E27FC236}">
                <a16:creationId xmlns:a16="http://schemas.microsoft.com/office/drawing/2014/main" id="{5D9FE4DE-6F2E-250C-D89A-0670E08F9D67}"/>
              </a:ext>
            </a:extLst>
          </p:cNvPr>
          <p:cNvPicPr>
            <a:picLocks noChangeAspect="1"/>
          </p:cNvPicPr>
          <p:nvPr/>
        </p:nvPicPr>
        <p:blipFill>
          <a:blip r:embed="rId4"/>
          <a:stretch>
            <a:fillRect/>
          </a:stretch>
        </p:blipFill>
        <p:spPr>
          <a:xfrm>
            <a:off x="12139534" y="2076826"/>
            <a:ext cx="2391507" cy="1266688"/>
          </a:xfrm>
          <a:prstGeom prst="rect">
            <a:avLst/>
          </a:prstGeom>
        </p:spPr>
      </p:pic>
      <p:pic>
        <p:nvPicPr>
          <p:cNvPr id="18" name="Picture 17">
            <a:extLst>
              <a:ext uri="{FF2B5EF4-FFF2-40B4-BE49-F238E27FC236}">
                <a16:creationId xmlns:a16="http://schemas.microsoft.com/office/drawing/2014/main" id="{8B084832-0CDA-BD01-3193-D19A31976BF7}"/>
              </a:ext>
            </a:extLst>
          </p:cNvPr>
          <p:cNvPicPr>
            <a:picLocks noChangeAspect="1"/>
          </p:cNvPicPr>
          <p:nvPr/>
        </p:nvPicPr>
        <p:blipFill>
          <a:blip r:embed="rId5"/>
          <a:stretch>
            <a:fillRect/>
          </a:stretch>
        </p:blipFill>
        <p:spPr>
          <a:xfrm>
            <a:off x="-1424993" y="1945826"/>
            <a:ext cx="1325060" cy="1413909"/>
          </a:xfrm>
          <a:prstGeom prst="rect">
            <a:avLst/>
          </a:prstGeom>
        </p:spPr>
      </p:pic>
      <p:grpSp>
        <p:nvGrpSpPr>
          <p:cNvPr id="19" name="Group 18">
            <a:extLst>
              <a:ext uri="{FF2B5EF4-FFF2-40B4-BE49-F238E27FC236}">
                <a16:creationId xmlns:a16="http://schemas.microsoft.com/office/drawing/2014/main" id="{FAA6F38E-4026-4113-F4B7-47807BAD7246}"/>
              </a:ext>
            </a:extLst>
          </p:cNvPr>
          <p:cNvGrpSpPr/>
          <p:nvPr/>
        </p:nvGrpSpPr>
        <p:grpSpPr>
          <a:xfrm>
            <a:off x="-2033988" y="6427947"/>
            <a:ext cx="1014813" cy="1313715"/>
            <a:chOff x="9592919" y="3281030"/>
            <a:chExt cx="2412301" cy="3122817"/>
          </a:xfrm>
        </p:grpSpPr>
        <p:sp>
          <p:nvSpPr>
            <p:cNvPr id="20" name="Freeform 158">
              <a:extLst>
                <a:ext uri="{FF2B5EF4-FFF2-40B4-BE49-F238E27FC236}">
                  <a16:creationId xmlns:a16="http://schemas.microsoft.com/office/drawing/2014/main" id="{F65F8720-D740-BD44-5ECF-1D9B7EAEFB7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377CAB2B-4FAD-B658-AB07-9FF7CF96F0A3}"/>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D7AD40BB-6E9A-70D9-1F68-8F25E9D92C35}"/>
                  </a:ext>
                </a:extLst>
              </p:cNvPr>
              <p:cNvGrpSpPr/>
              <p:nvPr/>
            </p:nvGrpSpPr>
            <p:grpSpPr>
              <a:xfrm>
                <a:off x="6048941" y="4798352"/>
                <a:ext cx="542456" cy="1088197"/>
                <a:chOff x="6048941" y="4798352"/>
                <a:chExt cx="542456" cy="1088197"/>
              </a:xfrm>
            </p:grpSpPr>
            <p:sp>
              <p:nvSpPr>
                <p:cNvPr id="31" name="Freeform 159">
                  <a:extLst>
                    <a:ext uri="{FF2B5EF4-FFF2-40B4-BE49-F238E27FC236}">
                      <a16:creationId xmlns:a16="http://schemas.microsoft.com/office/drawing/2014/main" id="{2D8F6676-A6B2-E2E4-FC11-BF31A56E7A9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4881B59A-09E2-8B66-2251-BF1AA1A95B4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9E19906E-5CD4-84E8-AFAD-939545DE562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 name="Freeform 161">
              <a:extLst>
                <a:ext uri="{FF2B5EF4-FFF2-40B4-BE49-F238E27FC236}">
                  <a16:creationId xmlns:a16="http://schemas.microsoft.com/office/drawing/2014/main" id="{64FA98AE-BC8E-CA2F-A9DE-B6CE139C9A2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C0205F32-832A-5102-DA93-5E7BE07A0B4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2">
            <a:extLst>
              <a:ext uri="{FF2B5EF4-FFF2-40B4-BE49-F238E27FC236}">
                <a16:creationId xmlns:a16="http://schemas.microsoft.com/office/drawing/2014/main" id="{427752C9-8F6E-2CD5-6ABE-0FB170A709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3319" y="6868940"/>
            <a:ext cx="943974" cy="116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4254513" y="2974841"/>
            <a:ext cx="340042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SP and IdP must use the </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same value</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as user identifier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a:off x="3929142" y="2684699"/>
            <a:ext cx="4250582" cy="16729"/>
          </a:xfrm>
          <a:prstGeom prst="straightConnector1">
            <a:avLst/>
          </a:prstGeom>
          <a:ln w="25400">
            <a:solidFill>
              <a:schemeClr val="bg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750606" y="2478103"/>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752482" y="2476891"/>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944891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5" name="TextBox 24">
            <a:extLst>
              <a:ext uri="{FF2B5EF4-FFF2-40B4-BE49-F238E27FC236}">
                <a16:creationId xmlns:a16="http://schemas.microsoft.com/office/drawing/2014/main" id="{C7BD5F63-6713-DC4C-34CF-27AF44332AED}"/>
              </a:ext>
            </a:extLst>
          </p:cNvPr>
          <p:cNvSpPr txBox="1"/>
          <p:nvPr/>
        </p:nvSpPr>
        <p:spPr>
          <a:xfrm>
            <a:off x="-342791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cxnSp>
        <p:nvCxnSpPr>
          <p:cNvPr id="22" name="Arrow 1">
            <a:extLst>
              <a:ext uri="{FF2B5EF4-FFF2-40B4-BE49-F238E27FC236}">
                <a16:creationId xmlns:a16="http://schemas.microsoft.com/office/drawing/2014/main" id="{D15B21BA-6F36-0235-2D93-16E8AFFB3307}"/>
              </a:ext>
            </a:extLst>
          </p:cNvPr>
          <p:cNvCxnSpPr>
            <a:cxnSpLocks/>
          </p:cNvCxnSpPr>
          <p:nvPr/>
        </p:nvCxnSpPr>
        <p:spPr>
          <a:xfrm>
            <a:off x="3795792" y="2705631"/>
            <a:ext cx="427676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8C2E91AE-7E10-ABA5-51EE-FEE49E065A84}"/>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398994178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28" name="Txt4">
            <a:extLst>
              <a:ext uri="{FF2B5EF4-FFF2-40B4-BE49-F238E27FC236}">
                <a16:creationId xmlns:a16="http://schemas.microsoft.com/office/drawing/2014/main" id="{705551E0-8D6B-0C81-D2AD-ABE7C9989657}"/>
              </a:ext>
            </a:extLst>
          </p:cNvPr>
          <p:cNvSpPr txBox="1"/>
          <p:nvPr/>
        </p:nvSpPr>
        <p:spPr>
          <a:xfrm>
            <a:off x="4263219" y="2610975"/>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51988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F883720-4CCA-9331-A665-DFEE112FC8EC}"/>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Tree>
    <p:extLst>
      <p:ext uri="{BB962C8B-B14F-4D97-AF65-F5344CB8AC3E}">
        <p14:creationId xmlns:p14="http://schemas.microsoft.com/office/powerpoint/2010/main" val="28886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 grpId="0" animBg="1"/>
      <p:bldP spid="9"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cxnSp>
        <p:nvCxnSpPr>
          <p:cNvPr id="30" name="Arrow 1">
            <a:extLst>
              <a:ext uri="{FF2B5EF4-FFF2-40B4-BE49-F238E27FC236}">
                <a16:creationId xmlns:a16="http://schemas.microsoft.com/office/drawing/2014/main" id="{3E1AF469-0C70-0C22-98F9-CAC893629C3E}"/>
              </a:ext>
            </a:extLst>
          </p:cNvPr>
          <p:cNvCxnSpPr>
            <a:cxnSpLocks/>
          </p:cNvCxnSpPr>
          <p:nvPr/>
        </p:nvCxnSpPr>
        <p:spPr>
          <a:xfrm>
            <a:off x="3795792" y="2705631"/>
            <a:ext cx="427676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rgbClr val="C00000"/>
                </a:solidFill>
                <a:latin typeface="Corbel" panose="020B0503020204020204" pitchFamily="34" charset="0"/>
              </a:rPr>
              <a:t>Alice </a:t>
            </a:r>
            <a:r>
              <a:rPr lang="en-US" sz="2000" b="1" dirty="0">
                <a:solidFill>
                  <a:srgbClr val="C00000"/>
                </a:solidFill>
                <a:latin typeface="Corbel" panose="020B0503020204020204" pitchFamily="34" charset="0"/>
              </a:rPr>
              <a:t>gives credentials</a:t>
            </a:r>
            <a:br>
              <a:rPr lang="en-US" sz="2000" b="1" dirty="0">
                <a:solidFill>
                  <a:srgbClr val="C00000"/>
                </a:solidFill>
                <a:latin typeface="Corbel" panose="020B0503020204020204" pitchFamily="34" charset="0"/>
              </a:rPr>
            </a:br>
            <a:r>
              <a:rPr lang="en-US" sz="2000" dirty="0">
                <a:solidFill>
                  <a:srgbClr val="C00000"/>
                </a:solidFill>
                <a:latin typeface="Corbel" panose="020B0503020204020204" pitchFamily="34" charset="0"/>
              </a:rPr>
              <a:t>to TTF</a:t>
            </a:r>
            <a:endParaRPr lang="en-US" sz="2000" b="1" dirty="0">
              <a:solidFill>
                <a:srgbClr val="C00000"/>
              </a:solidFill>
              <a:latin typeface="Corbel" panose="020B0503020204020204" pitchFamily="34" charset="0"/>
            </a:endParaRPr>
          </a:p>
        </p:txBody>
      </p:sp>
      <p:sp>
        <p:nvSpPr>
          <p:cNvPr id="26" name="TextBox 25">
            <a:extLst>
              <a:ext uri="{FF2B5EF4-FFF2-40B4-BE49-F238E27FC236}">
                <a16:creationId xmlns:a16="http://schemas.microsoft.com/office/drawing/2014/main" id="{6E9D1644-F486-14F0-9B5D-8E2C6A938F2E}"/>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sp>
        <p:nvSpPr>
          <p:cNvPr id="3" name="!!TokenBG">
            <a:extLst>
              <a:ext uri="{FF2B5EF4-FFF2-40B4-BE49-F238E27FC236}">
                <a16:creationId xmlns:a16="http://schemas.microsoft.com/office/drawing/2014/main" id="{DCF30878-2F50-119E-5BDC-F99AF9CEFEF7}"/>
              </a:ext>
            </a:extLst>
          </p:cNvPr>
          <p:cNvSpPr/>
          <p:nvPr/>
        </p:nvSpPr>
        <p:spPr>
          <a:xfrm>
            <a:off x="4067225" y="2338895"/>
            <a:ext cx="3724097"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8ABA4233-AEC8-A772-B100-41D01C878383}"/>
              </a:ext>
            </a:extLst>
          </p:cNvPr>
          <p:cNvSpPr txBox="1"/>
          <p:nvPr/>
        </p:nvSpPr>
        <p:spPr>
          <a:xfrm>
            <a:off x="4129843" y="2363253"/>
            <a:ext cx="3724096"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Alice</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Password: </a:t>
            </a:r>
            <a:r>
              <a:rPr lang="en-US" sz="2000" dirty="0" err="1">
                <a:solidFill>
                  <a:schemeClr val="tx1"/>
                </a:solidFill>
                <a:latin typeface="Courier New" panose="02070309020205020404" pitchFamily="49" charset="0"/>
                <a:cs typeface="Courier New" panose="02070309020205020404" pitchFamily="49" charset="0"/>
              </a:rPr>
              <a:t>ThisTalkRocks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DE58DC1F-81AE-BB51-DD2B-4F8B3BE67AFC}"/>
              </a:ext>
            </a:extLst>
          </p:cNvPr>
          <p:cNvCxnSpPr>
            <a:cxnSpLocks/>
          </p:cNvCxnSpPr>
          <p:nvPr/>
        </p:nvCxnSpPr>
        <p:spPr>
          <a:xfrm>
            <a:off x="6057900" y="1432843"/>
            <a:ext cx="0" cy="873899"/>
          </a:xfrm>
          <a:prstGeom prst="straightConnector1">
            <a:avLst/>
          </a:prstGeom>
          <a:ln w="25400">
            <a:solidFill>
              <a:srgbClr val="C0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98138AA1-5B50-A537-B4AC-091DD14D13F6}"/>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C00000"/>
                </a:solidFill>
                <a:latin typeface="Corbel" panose="020B0503020204020204" pitchFamily="34" charset="0"/>
              </a:rPr>
              <a:t>Authenticated</a:t>
            </a:r>
            <a:r>
              <a:rPr lang="en-US" sz="2000" dirty="0">
                <a:solidFill>
                  <a:srgbClr val="C00000"/>
                </a:solidFill>
                <a:latin typeface="Corbel" panose="020B0503020204020204" pitchFamily="34" charset="0"/>
              </a:rPr>
              <a:t> request</a:t>
            </a:r>
            <a:endParaRPr lang="en-US" sz="2000" b="1" dirty="0">
              <a:solidFill>
                <a:srgbClr val="C00000"/>
              </a:solidFill>
              <a:latin typeface="Corbel" panose="020B0503020204020204" pitchFamily="34" charset="0"/>
            </a:endParaRPr>
          </a:p>
        </p:txBody>
      </p:sp>
      <p:pic>
        <p:nvPicPr>
          <p:cNvPr id="24" name="Picture 2">
            <a:extLst>
              <a:ext uri="{FF2B5EF4-FFF2-40B4-BE49-F238E27FC236}">
                <a16:creationId xmlns:a16="http://schemas.microsoft.com/office/drawing/2014/main" id="{392E0B25-4C54-D0B9-0834-5F82C80BB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353941"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4" name="!!Cloud curse you">
            <a:extLst>
              <a:ext uri="{FF2B5EF4-FFF2-40B4-BE49-F238E27FC236}">
                <a16:creationId xmlns:a16="http://schemas.microsoft.com/office/drawing/2014/main" id="{EA17125C-858B-BD3B-AB85-412B1BFC5FE8}"/>
              </a:ext>
            </a:extLst>
          </p:cNvPr>
          <p:cNvSpPr/>
          <p:nvPr/>
        </p:nvSpPr>
        <p:spPr>
          <a:xfrm>
            <a:off x="2394793" y="31141"/>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8D6F4FE8-4ABD-318B-E577-48E90E9F8557}"/>
              </a:ext>
            </a:extLst>
          </p:cNvPr>
          <p:cNvSpPr txBox="1"/>
          <p:nvPr/>
        </p:nvSpPr>
        <p:spPr>
          <a:xfrm>
            <a:off x="2896406" y="218110"/>
            <a:ext cx="26518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"Trustworthy"?</a:t>
            </a: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1246431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5" grpId="0"/>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 name="TextBox 1">
            <a:extLst>
              <a:ext uri="{FF2B5EF4-FFF2-40B4-BE49-F238E27FC236}">
                <a16:creationId xmlns:a16="http://schemas.microsoft.com/office/drawing/2014/main" id="{42332B52-8CE3-9C59-93EA-A698A35DE4FE}"/>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pic>
        <p:nvPicPr>
          <p:cNvPr id="35" name="Picture 2">
            <a:extLst>
              <a:ext uri="{FF2B5EF4-FFF2-40B4-BE49-F238E27FC236}">
                <a16:creationId xmlns:a16="http://schemas.microsoft.com/office/drawing/2014/main" id="{57013CE3-210D-B481-4A9B-043F738B02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462735" y="1270840"/>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7"/>
          <a:stretch>
            <a:fillRect/>
          </a:stretch>
        </p:blipFill>
        <p:spPr>
          <a:xfrm>
            <a:off x="1599830" y="6961808"/>
            <a:ext cx="8973289" cy="4648035"/>
          </a:xfrm>
          <a:prstGeom prst="rect">
            <a:avLst/>
          </a:prstGeom>
        </p:spPr>
      </p:pic>
    </p:spTree>
    <p:extLst>
      <p:ext uri="{BB962C8B-B14F-4D97-AF65-F5344CB8AC3E}">
        <p14:creationId xmlns:p14="http://schemas.microsoft.com/office/powerpoint/2010/main" val="2222740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
        <p:nvSpPr>
          <p:cNvPr id="2" name="TextBox 1">
            <a:extLst>
              <a:ext uri="{FF2B5EF4-FFF2-40B4-BE49-F238E27FC236}">
                <a16:creationId xmlns:a16="http://schemas.microsoft.com/office/drawing/2014/main" id="{2DFA0546-1089-BA6E-0483-D1B66C6FFEBA}"/>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F61F1BB0-AB1C-B036-3773-8251A5122849}"/>
              </a:ext>
            </a:extLst>
          </p:cNvPr>
          <p:cNvPicPr>
            <a:picLocks noChangeAspect="1"/>
          </p:cNvPicPr>
          <p:nvPr/>
        </p:nvPicPr>
        <p:blipFill>
          <a:blip r:embed="rId6"/>
          <a:stretch>
            <a:fillRect/>
          </a:stretch>
        </p:blipFill>
        <p:spPr>
          <a:xfrm>
            <a:off x="1599830" y="2302721"/>
            <a:ext cx="8973289" cy="4648035"/>
          </a:xfrm>
          <a:prstGeom prst="rect">
            <a:avLst/>
          </a:prstGeom>
        </p:spPr>
      </p:pic>
    </p:spTree>
    <p:extLst>
      <p:ext uri="{BB962C8B-B14F-4D97-AF65-F5344CB8AC3E}">
        <p14:creationId xmlns:p14="http://schemas.microsoft.com/office/powerpoint/2010/main" val="18810143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51368BD-B759-5793-8E1E-D896115D647D}"/>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8505B70B-6B03-73B9-5888-FE985B992762}"/>
              </a:ext>
            </a:extLst>
          </p:cNvPr>
          <p:cNvPicPr>
            <a:picLocks noChangeAspect="1"/>
          </p:cNvPicPr>
          <p:nvPr/>
        </p:nvPicPr>
        <p:blipFill>
          <a:blip r:embed="rId6"/>
          <a:stretch>
            <a:fillRect/>
          </a:stretch>
        </p:blipFill>
        <p:spPr>
          <a:xfrm>
            <a:off x="1599830" y="6905567"/>
            <a:ext cx="8973289" cy="4648035"/>
          </a:xfrm>
          <a:prstGeom prst="rect">
            <a:avLst/>
          </a:prstGeom>
        </p:spPr>
      </p:pic>
      <p:cxnSp>
        <p:nvCxnSpPr>
          <p:cNvPr id="2" name="Arrow 1">
            <a:extLst>
              <a:ext uri="{FF2B5EF4-FFF2-40B4-BE49-F238E27FC236}">
                <a16:creationId xmlns:a16="http://schemas.microsoft.com/office/drawing/2014/main" id="{2ED9C205-804E-8C42-451E-DFEB3077402B}"/>
              </a:ext>
            </a:extLst>
          </p:cNvPr>
          <p:cNvCxnSpPr>
            <a:cxnSpLocks/>
          </p:cNvCxnSpPr>
          <p:nvPr/>
        </p:nvCxnSpPr>
        <p:spPr>
          <a:xfrm>
            <a:off x="3795792" y="270563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1D179EE2-2BA0-31C1-3E66-A7B21980E636}"/>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F27C6D9E-AEF1-5233-7A16-F16189D8E875}"/>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89265688-A2FC-C4BD-470E-9DEF74DE6520}"/>
              </a:ext>
            </a:extLst>
          </p:cNvPr>
          <p:cNvCxnSpPr>
            <a:cxnSpLocks/>
          </p:cNvCxnSpPr>
          <p:nvPr/>
        </p:nvCxnSpPr>
        <p:spPr>
          <a:xfrm>
            <a:off x="6057900" y="143284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Txt4">
            <a:extLst>
              <a:ext uri="{FF2B5EF4-FFF2-40B4-BE49-F238E27FC236}">
                <a16:creationId xmlns:a16="http://schemas.microsoft.com/office/drawing/2014/main" id="{45F0CB4F-E133-AC7A-40CE-6803C60EDE04}"/>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4" name="Rectangle: Rounded Corners 23">
            <a:extLst>
              <a:ext uri="{FF2B5EF4-FFF2-40B4-BE49-F238E27FC236}">
                <a16:creationId xmlns:a16="http://schemas.microsoft.com/office/drawing/2014/main" id="{950DE47F-9A6D-FC8A-0F8B-7ED1418028B0}"/>
              </a:ext>
            </a:extLst>
          </p:cNvPr>
          <p:cNvSpPr/>
          <p:nvPr/>
        </p:nvSpPr>
        <p:spPr>
          <a:xfrm>
            <a:off x="4984694" y="1082584"/>
            <a:ext cx="130753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4">
            <a:extLst>
              <a:ext uri="{FF2B5EF4-FFF2-40B4-BE49-F238E27FC236}">
                <a16:creationId xmlns:a16="http://schemas.microsoft.com/office/drawing/2014/main" id="{D6B5AE59-F6D0-69CE-F749-A94390553FF9}"/>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3046291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P spid="9" grpId="0"/>
      <p:bldP spid="23" grpId="0"/>
      <p:bldP spid="24"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189536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3343514"/>
            <a:ext cx="1483856" cy="129162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3341475"/>
            <a:ext cx="2182096" cy="129366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C1B593D-EDA3-533F-384C-155C9255CA11}"/>
              </a:ext>
            </a:extLst>
          </p:cNvPr>
          <p:cNvSpPr txBox="1"/>
          <p:nvPr/>
        </p:nvSpPr>
        <p:spPr>
          <a:xfrm>
            <a:off x="843713" y="1588035"/>
            <a:ext cx="4237474"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Fotos [TTF]</a:t>
            </a: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270563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233889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236325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143284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100379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240682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22" name="!!Sidebar 2">
            <a:extLst>
              <a:ext uri="{FF2B5EF4-FFF2-40B4-BE49-F238E27FC236}">
                <a16:creationId xmlns:a16="http://schemas.microsoft.com/office/drawing/2014/main" id="{3F549A86-3550-813B-7768-9FCAFC3D93AF}"/>
              </a:ext>
            </a:extLst>
          </p:cNvPr>
          <p:cNvSpPr txBox="1"/>
          <p:nvPr/>
        </p:nvSpPr>
        <p:spPr>
          <a:xfrm>
            <a:off x="7157603" y="-84986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29" name="TextBox 28">
            <a:extLst>
              <a:ext uri="{FF2B5EF4-FFF2-40B4-BE49-F238E27FC236}">
                <a16:creationId xmlns:a16="http://schemas.microsoft.com/office/drawing/2014/main" id="{A94A3318-9970-4338-1FE9-1DA9CA46F612}"/>
              </a:ext>
            </a:extLst>
          </p:cNvPr>
          <p:cNvSpPr txBox="1"/>
          <p:nvPr/>
        </p:nvSpPr>
        <p:spPr>
          <a:xfrm>
            <a:off x="-4383884"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30" name="TextBox 29">
            <a:extLst>
              <a:ext uri="{FF2B5EF4-FFF2-40B4-BE49-F238E27FC236}">
                <a16:creationId xmlns:a16="http://schemas.microsoft.com/office/drawing/2014/main" id="{B971DA3A-9BC5-F793-A1DB-F7C4BE251D97}"/>
              </a:ext>
            </a:extLst>
          </p:cNvPr>
          <p:cNvSpPr txBox="1"/>
          <p:nvPr/>
        </p:nvSpPr>
        <p:spPr>
          <a:xfrm>
            <a:off x="-5255572"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31" name="Txt4">
            <a:extLst>
              <a:ext uri="{FF2B5EF4-FFF2-40B4-BE49-F238E27FC236}">
                <a16:creationId xmlns:a16="http://schemas.microsoft.com/office/drawing/2014/main" id="{913A991D-9C31-700C-994A-40375457154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uses</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2" name="Txt4">
            <a:extLst>
              <a:ext uri="{FF2B5EF4-FFF2-40B4-BE49-F238E27FC236}">
                <a16:creationId xmlns:a16="http://schemas.microsoft.com/office/drawing/2014/main" id="{2450DF69-D488-6E7E-664E-F9634D3E625E}"/>
              </a:ext>
            </a:extLst>
          </p:cNvPr>
          <p:cNvSpPr txBox="1"/>
          <p:nvPr/>
        </p:nvSpPr>
        <p:spPr>
          <a:xfrm>
            <a:off x="6586964" y="3957965"/>
            <a:ext cx="4139449"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r>
              <a:rPr lang="en-US" sz="2000" dirty="0">
                <a:solidFill>
                  <a:schemeClr val="bg1"/>
                </a:solidFill>
                <a:latin typeface="Corbel" panose="020B0503020204020204" pitchFamily="34" charset="0"/>
              </a:rPr>
              <a:t> to the</a:t>
            </a:r>
          </a:p>
          <a:p>
            <a:pPr algn="ctr"/>
            <a:r>
              <a:rPr lang="en-US" sz="2000" dirty="0">
                <a:solidFill>
                  <a:schemeClr val="bg1"/>
                </a:solidFill>
                <a:latin typeface="Corbel" panose="020B0503020204020204" pitchFamily="34" charset="0"/>
              </a:rPr>
              <a:t>identity provider and </a:t>
            </a:r>
          </a:p>
          <a:p>
            <a:pPr algn="ctr"/>
            <a:r>
              <a:rPr lang="en-US" sz="2000" b="1" dirty="0">
                <a:solidFill>
                  <a:schemeClr val="bg1"/>
                </a:solidFill>
                <a:latin typeface="Corbel" panose="020B0503020204020204" pitchFamily="34" charset="0"/>
              </a:rPr>
              <a:t>authorizes </a:t>
            </a:r>
            <a:r>
              <a:rPr lang="en-US" sz="2000" dirty="0">
                <a:solidFill>
                  <a:schemeClr val="bg1"/>
                </a:solidFill>
                <a:latin typeface="Corbel" panose="020B0503020204020204" pitchFamily="34" charset="0"/>
              </a:rPr>
              <a:t>TTF to access her data</a:t>
            </a:r>
          </a:p>
        </p:txBody>
      </p:sp>
    </p:spTree>
    <p:extLst>
      <p:ext uri="{BB962C8B-B14F-4D97-AF65-F5344CB8AC3E}">
        <p14:creationId xmlns:p14="http://schemas.microsoft.com/office/powerpoint/2010/main" val="2520299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pic>
        <p:nvPicPr>
          <p:cNvPr id="6" name="Picture 5">
            <a:extLst>
              <a:ext uri="{FF2B5EF4-FFF2-40B4-BE49-F238E27FC236}">
                <a16:creationId xmlns:a16="http://schemas.microsoft.com/office/drawing/2014/main" id="{36D9C678-E52C-77E8-099E-DBD269C7290F}"/>
              </a:ext>
            </a:extLst>
          </p:cNvPr>
          <p:cNvPicPr>
            <a:picLocks noChangeAspect="1"/>
          </p:cNvPicPr>
          <p:nvPr/>
        </p:nvPicPr>
        <p:blipFill>
          <a:blip r:embed="rId5"/>
          <a:stretch>
            <a:fillRect/>
          </a:stretch>
        </p:blipFill>
        <p:spPr>
          <a:xfrm>
            <a:off x="8228304" y="7764847"/>
            <a:ext cx="1395034" cy="1346673"/>
          </a:xfrm>
          <a:prstGeom prst="rect">
            <a:avLst/>
          </a:prstGeom>
        </p:spPr>
      </p:pic>
      <p:cxnSp>
        <p:nvCxnSpPr>
          <p:cNvPr id="7" name="Arrow 1">
            <a:extLst>
              <a:ext uri="{FF2B5EF4-FFF2-40B4-BE49-F238E27FC236}">
                <a16:creationId xmlns:a16="http://schemas.microsoft.com/office/drawing/2014/main" id="{5497CEA5-6B88-ABA0-4CF2-DFB7D08901CB}"/>
              </a:ext>
            </a:extLst>
          </p:cNvPr>
          <p:cNvCxnSpPr>
            <a:cxnSpLocks/>
          </p:cNvCxnSpPr>
          <p:nvPr/>
        </p:nvCxnSpPr>
        <p:spPr>
          <a:xfrm flipH="1" flipV="1">
            <a:off x="3619500" y="9212994"/>
            <a:ext cx="1483856" cy="1291624"/>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cxnSp>
        <p:nvCxnSpPr>
          <p:cNvPr id="25" name="Arrow 1">
            <a:extLst>
              <a:ext uri="{FF2B5EF4-FFF2-40B4-BE49-F238E27FC236}">
                <a16:creationId xmlns:a16="http://schemas.microsoft.com/office/drawing/2014/main" id="{630C26DA-9668-A39B-E798-E202F915686A}"/>
              </a:ext>
            </a:extLst>
          </p:cNvPr>
          <p:cNvCxnSpPr>
            <a:cxnSpLocks/>
          </p:cNvCxnSpPr>
          <p:nvPr/>
        </p:nvCxnSpPr>
        <p:spPr>
          <a:xfrm flipV="1">
            <a:off x="6080763" y="9210955"/>
            <a:ext cx="2182096" cy="129366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cxnSp>
        <p:nvCxnSpPr>
          <p:cNvPr id="2" name="Arrow 1">
            <a:extLst>
              <a:ext uri="{FF2B5EF4-FFF2-40B4-BE49-F238E27FC236}">
                <a16:creationId xmlns:a16="http://schemas.microsoft.com/office/drawing/2014/main" id="{24BEC7BD-EA65-1EA2-989A-5221EB008BC3}"/>
              </a:ext>
            </a:extLst>
          </p:cNvPr>
          <p:cNvCxnSpPr>
            <a:cxnSpLocks/>
          </p:cNvCxnSpPr>
          <p:nvPr/>
        </p:nvCxnSpPr>
        <p:spPr>
          <a:xfrm>
            <a:off x="3795792" y="8575111"/>
            <a:ext cx="4276760"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TokenBG">
            <a:extLst>
              <a:ext uri="{FF2B5EF4-FFF2-40B4-BE49-F238E27FC236}">
                <a16:creationId xmlns:a16="http://schemas.microsoft.com/office/drawing/2014/main" id="{AED0B3C0-1A7B-B2FC-6B04-BEECC7C86151}"/>
              </a:ext>
            </a:extLst>
          </p:cNvPr>
          <p:cNvSpPr/>
          <p:nvPr/>
        </p:nvSpPr>
        <p:spPr>
          <a:xfrm>
            <a:off x="4067225" y="8208375"/>
            <a:ext cx="3724097" cy="109010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9" name="!!Token">
            <a:extLst>
              <a:ext uri="{FF2B5EF4-FFF2-40B4-BE49-F238E27FC236}">
                <a16:creationId xmlns:a16="http://schemas.microsoft.com/office/drawing/2014/main" id="{9360E955-ADE3-5A13-B0D3-F373853D3247}"/>
              </a:ext>
            </a:extLst>
          </p:cNvPr>
          <p:cNvSpPr txBox="1"/>
          <p:nvPr/>
        </p:nvSpPr>
        <p:spPr>
          <a:xfrm>
            <a:off x="4129843" y="8232733"/>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 </a:t>
            </a:r>
            <a:r>
              <a:rPr lang="en-US" sz="2000" dirty="0" err="1">
                <a:latin typeface="Courier New" panose="02070309020205020404" pitchFamily="49" charset="0"/>
                <a:cs typeface="Courier New" panose="02070309020205020404" pitchFamily="49" charset="0"/>
              </a:rPr>
              <a:t>TotesTrustworthy</a:t>
            </a:r>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Courier New" panose="02070309020205020404" pitchFamily="49" charset="0"/>
                <a:cs typeface="Courier New" panose="02070309020205020404" pitchFamily="49" charset="0"/>
              </a:rPr>
              <a:t>Resource Owner: Alice</a:t>
            </a:r>
          </a:p>
          <a:p>
            <a:r>
              <a:rPr lang="en-US" sz="2000" dirty="0">
                <a:latin typeface="Courier New" panose="02070309020205020404" pitchFamily="49" charset="0"/>
                <a:cs typeface="Courier New" panose="02070309020205020404" pitchFamily="49" charset="0"/>
              </a:rPr>
              <a:t>Access: Read Photos</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3" name="Arrow 1">
            <a:extLst>
              <a:ext uri="{FF2B5EF4-FFF2-40B4-BE49-F238E27FC236}">
                <a16:creationId xmlns:a16="http://schemas.microsoft.com/office/drawing/2014/main" id="{6220AE28-C152-1760-35FD-B59B0905B939}"/>
              </a:ext>
            </a:extLst>
          </p:cNvPr>
          <p:cNvCxnSpPr>
            <a:cxnSpLocks/>
          </p:cNvCxnSpPr>
          <p:nvPr/>
        </p:nvCxnSpPr>
        <p:spPr>
          <a:xfrm>
            <a:off x="6057900" y="7302323"/>
            <a:ext cx="0" cy="87389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28" name="Rectangle: Rounded Corners 27">
            <a:extLst>
              <a:ext uri="{FF2B5EF4-FFF2-40B4-BE49-F238E27FC236}">
                <a16:creationId xmlns:a16="http://schemas.microsoft.com/office/drawing/2014/main" id="{14291AE0-ACB1-6264-7574-70B815983B18}"/>
              </a:ext>
            </a:extLst>
          </p:cNvPr>
          <p:cNvSpPr/>
          <p:nvPr/>
        </p:nvSpPr>
        <p:spPr>
          <a:xfrm>
            <a:off x="4172012" y="8276306"/>
            <a:ext cx="3528039" cy="91563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pic>
        <p:nvPicPr>
          <p:cNvPr id="3" name="Picture 2">
            <a:extLst>
              <a:ext uri="{FF2B5EF4-FFF2-40B4-BE49-F238E27FC236}">
                <a16:creationId xmlns:a16="http://schemas.microsoft.com/office/drawing/2014/main" id="{52AAD5B0-773C-BA94-DCB0-C288635A1690}"/>
              </a:ext>
            </a:extLst>
          </p:cNvPr>
          <p:cNvPicPr>
            <a:picLocks noChangeAspect="1"/>
          </p:cNvPicPr>
          <p:nvPr/>
        </p:nvPicPr>
        <p:blipFill>
          <a:blip r:embed="rId6"/>
          <a:stretch>
            <a:fillRect/>
          </a:stretch>
        </p:blipFill>
        <p:spPr>
          <a:xfrm>
            <a:off x="1599830" y="9098583"/>
            <a:ext cx="8973289" cy="4648035"/>
          </a:xfrm>
          <a:prstGeom prst="rect">
            <a:avLst/>
          </a:prstGeom>
        </p:spPr>
      </p:pic>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54" name="TextBox 53">
            <a:extLst>
              <a:ext uri="{FF2B5EF4-FFF2-40B4-BE49-F238E27FC236}">
                <a16:creationId xmlns:a16="http://schemas.microsoft.com/office/drawing/2014/main" id="{7AE1F6A5-6CA0-586B-CEE9-5C385253F000}"/>
              </a:ext>
            </a:extLst>
          </p:cNvPr>
          <p:cNvSpPr txBox="1"/>
          <p:nvPr/>
        </p:nvSpPr>
        <p:spPr>
          <a:xfrm>
            <a:off x="1314057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55" name="TextBox 54">
            <a:extLst>
              <a:ext uri="{FF2B5EF4-FFF2-40B4-BE49-F238E27FC236}">
                <a16:creationId xmlns:a16="http://schemas.microsoft.com/office/drawing/2014/main" id="{4DB59442-447F-774C-87DE-F14217D59EA4}"/>
              </a:ext>
            </a:extLst>
          </p:cNvPr>
          <p:cNvSpPr txBox="1"/>
          <p:nvPr/>
        </p:nvSpPr>
        <p:spPr>
          <a:xfrm>
            <a:off x="1226889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22520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4152824-D9EF-4B80-7273-BCFFF2E75B34}"/>
              </a:ext>
            </a:extLst>
          </p:cNvPr>
          <p:cNvGrpSpPr/>
          <p:nvPr/>
        </p:nvGrpSpPr>
        <p:grpSpPr>
          <a:xfrm>
            <a:off x="5081187" y="1033527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1077627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7815306"/>
            <a:ext cx="1325060" cy="1413909"/>
          </a:xfrm>
          <a:prstGeom prst="rect">
            <a:avLst/>
          </a:prstGeom>
        </p:spPr>
      </p:pic>
      <p:sp>
        <p:nvSpPr>
          <p:cNvPr id="8" name="Txt4">
            <a:extLst>
              <a:ext uri="{FF2B5EF4-FFF2-40B4-BE49-F238E27FC236}">
                <a16:creationId xmlns:a16="http://schemas.microsoft.com/office/drawing/2014/main" id="{DC157B44-129F-8091-ED75-E345EF48CD23}"/>
              </a:ext>
            </a:extLst>
          </p:cNvPr>
          <p:cNvSpPr txBox="1"/>
          <p:nvPr/>
        </p:nvSpPr>
        <p:spPr>
          <a:xfrm>
            <a:off x="1754457" y="10228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xt4">
            <a:extLst>
              <a:ext uri="{FF2B5EF4-FFF2-40B4-BE49-F238E27FC236}">
                <a16:creationId xmlns:a16="http://schemas.microsoft.com/office/drawing/2014/main" id="{E1779B74-D3BF-E5DC-8C55-5290AF5AE03A}"/>
              </a:ext>
            </a:extLst>
          </p:cNvPr>
          <p:cNvSpPr txBox="1"/>
          <p:nvPr/>
        </p:nvSpPr>
        <p:spPr>
          <a:xfrm>
            <a:off x="6557580" y="10192044"/>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
        <p:nvSpPr>
          <p:cNvPr id="27" name="TextBox 26">
            <a:extLst>
              <a:ext uri="{FF2B5EF4-FFF2-40B4-BE49-F238E27FC236}">
                <a16:creationId xmlns:a16="http://schemas.microsoft.com/office/drawing/2014/main" id="{F082793D-C9A4-D797-C72D-5849C0FB7212}"/>
              </a:ext>
            </a:extLst>
          </p:cNvPr>
          <p:cNvSpPr txBox="1"/>
          <p:nvPr/>
        </p:nvSpPr>
        <p:spPr>
          <a:xfrm>
            <a:off x="1093600" y="745751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24" name="Txt4">
            <a:extLst>
              <a:ext uri="{FF2B5EF4-FFF2-40B4-BE49-F238E27FC236}">
                <a16:creationId xmlns:a16="http://schemas.microsoft.com/office/drawing/2014/main" id="{2E85E4D7-3E3D-1637-1D0C-E41B9CCE57A5}"/>
              </a:ext>
            </a:extLst>
          </p:cNvPr>
          <p:cNvSpPr txBox="1"/>
          <p:nvPr/>
        </p:nvSpPr>
        <p:spPr>
          <a:xfrm>
            <a:off x="4295659" y="6873270"/>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1.0</a:t>
            </a:r>
          </a:p>
        </p:txBody>
      </p:sp>
      <p:sp>
        <p:nvSpPr>
          <p:cNvPr id="51" name="!!Sidebar 2">
            <a:extLst>
              <a:ext uri="{FF2B5EF4-FFF2-40B4-BE49-F238E27FC236}">
                <a16:creationId xmlns:a16="http://schemas.microsoft.com/office/drawing/2014/main" id="{D9552145-7926-5533-0EC2-E38EBE05E82C}"/>
              </a:ext>
            </a:extLst>
          </p:cNvPr>
          <p:cNvSpPr txBox="1"/>
          <p:nvPr/>
        </p:nvSpPr>
        <p:spPr>
          <a:xfrm>
            <a:off x="7157603" y="262251"/>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
        <p:nvSpPr>
          <p:cNvPr id="52" name="TextBox 51">
            <a:extLst>
              <a:ext uri="{FF2B5EF4-FFF2-40B4-BE49-F238E27FC236}">
                <a16:creationId xmlns:a16="http://schemas.microsoft.com/office/drawing/2014/main" id="{D95AC9CF-3DE3-227C-7D22-85036F1BCDF1}"/>
              </a:ext>
            </a:extLst>
          </p:cNvPr>
          <p:cNvSpPr txBox="1"/>
          <p:nvPr/>
        </p:nvSpPr>
        <p:spPr>
          <a:xfrm>
            <a:off x="54783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Signed requests (HMAC)</a:t>
            </a:r>
          </a:p>
        </p:txBody>
      </p:sp>
      <p:sp>
        <p:nvSpPr>
          <p:cNvPr id="53" name="TextBox 52">
            <a:extLst>
              <a:ext uri="{FF2B5EF4-FFF2-40B4-BE49-F238E27FC236}">
                <a16:creationId xmlns:a16="http://schemas.microsoft.com/office/drawing/2014/main" id="{08A8E06E-AE5C-E802-18AA-73BA2B1CEC2B}"/>
              </a:ext>
            </a:extLst>
          </p:cNvPr>
          <p:cNvSpPr txBox="1"/>
          <p:nvPr/>
        </p:nvSpPr>
        <p:spPr>
          <a:xfrm>
            <a:off x="-323850" y="2069018"/>
            <a:ext cx="52578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Best for web clients</a:t>
            </a:r>
          </a:p>
        </p:txBody>
      </p:sp>
      <p:sp>
        <p:nvSpPr>
          <p:cNvPr id="22" name="TextBox 21">
            <a:extLst>
              <a:ext uri="{FF2B5EF4-FFF2-40B4-BE49-F238E27FC236}">
                <a16:creationId xmlns:a16="http://schemas.microsoft.com/office/drawing/2014/main" id="{93C88153-7962-9031-47AD-ACFB6B7819CF}"/>
              </a:ext>
            </a:extLst>
          </p:cNvPr>
          <p:cNvSpPr txBox="1"/>
          <p:nvPr/>
        </p:nvSpPr>
        <p:spPr>
          <a:xfrm>
            <a:off x="7043888" y="1137045"/>
            <a:ext cx="427181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Bearer tokens (no HMAC)</a:t>
            </a:r>
          </a:p>
        </p:txBody>
      </p:sp>
      <p:sp>
        <p:nvSpPr>
          <p:cNvPr id="29" name="TextBox 28">
            <a:extLst>
              <a:ext uri="{FF2B5EF4-FFF2-40B4-BE49-F238E27FC236}">
                <a16:creationId xmlns:a16="http://schemas.microsoft.com/office/drawing/2014/main" id="{D469FCE5-A04C-5630-702D-04DE37FAC011}"/>
              </a:ext>
            </a:extLst>
          </p:cNvPr>
          <p:cNvSpPr txBox="1"/>
          <p:nvPr/>
        </p:nvSpPr>
        <p:spPr>
          <a:xfrm>
            <a:off x="6172200" y="2069018"/>
            <a:ext cx="61341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Supports non-web "flows"</a:t>
            </a:r>
          </a:p>
        </p:txBody>
      </p:sp>
    </p:spTree>
    <p:extLst>
      <p:ext uri="{BB962C8B-B14F-4D97-AF65-F5344CB8AC3E}">
        <p14:creationId xmlns:p14="http://schemas.microsoft.com/office/powerpoint/2010/main" val="27276031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pic>
        <p:nvPicPr>
          <p:cNvPr id="34" name="Picture 33">
            <a:extLst>
              <a:ext uri="{FF2B5EF4-FFF2-40B4-BE49-F238E27FC236}">
                <a16:creationId xmlns:a16="http://schemas.microsoft.com/office/drawing/2014/main" id="{915EC790-CB3F-84C6-5113-4957382DDC62}"/>
              </a:ext>
            </a:extLst>
          </p:cNvPr>
          <p:cNvPicPr>
            <a:picLocks noChangeAspect="1"/>
          </p:cNvPicPr>
          <p:nvPr/>
        </p:nvPicPr>
        <p:blipFill>
          <a:blip r:embed="rId3"/>
          <a:stretch>
            <a:fillRect/>
          </a:stretch>
        </p:blipFill>
        <p:spPr>
          <a:xfrm>
            <a:off x="12571704" y="1895367"/>
            <a:ext cx="1395034" cy="1346673"/>
          </a:xfrm>
          <a:prstGeom prst="rect">
            <a:avLst/>
          </a:prstGeom>
        </p:spPr>
      </p:pic>
      <p:pic>
        <p:nvPicPr>
          <p:cNvPr id="40" name="Picture 39">
            <a:extLst>
              <a:ext uri="{FF2B5EF4-FFF2-40B4-BE49-F238E27FC236}">
                <a16:creationId xmlns:a16="http://schemas.microsoft.com/office/drawing/2014/main" id="{FF5BD0F7-8F04-D497-D86E-FA76FFD789A3}"/>
              </a:ext>
            </a:extLst>
          </p:cNvPr>
          <p:cNvPicPr>
            <a:picLocks noChangeAspect="1"/>
          </p:cNvPicPr>
          <p:nvPr/>
        </p:nvPicPr>
        <p:blipFill>
          <a:blip r:embed="rId4"/>
          <a:stretch>
            <a:fillRect/>
          </a:stretch>
        </p:blipFill>
        <p:spPr>
          <a:xfrm>
            <a:off x="9018254" y="1918955"/>
            <a:ext cx="1325060" cy="1413909"/>
          </a:xfrm>
          <a:prstGeom prst="rect">
            <a:avLst/>
          </a:prstGeom>
        </p:spPr>
      </p:pic>
      <p:sp>
        <p:nvSpPr>
          <p:cNvPr id="41" name="TextBox 40">
            <a:extLst>
              <a:ext uri="{FF2B5EF4-FFF2-40B4-BE49-F238E27FC236}">
                <a16:creationId xmlns:a16="http://schemas.microsoft.com/office/drawing/2014/main" id="{42BF196B-4A48-99D1-AB8E-175EE2BC0515}"/>
              </a:ext>
            </a:extLst>
          </p:cNvPr>
          <p:cNvSpPr txBox="1"/>
          <p:nvPr/>
        </p:nvSpPr>
        <p:spPr>
          <a:xfrm>
            <a:off x="8823997" y="1561164"/>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pic>
        <p:nvPicPr>
          <p:cNvPr id="49" name="Picture 2">
            <a:extLst>
              <a:ext uri="{FF2B5EF4-FFF2-40B4-BE49-F238E27FC236}">
                <a16:creationId xmlns:a16="http://schemas.microsoft.com/office/drawing/2014/main" id="{7DC70CA2-9DB8-5DF2-1175-ED808E56A31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2D787FAB-3F16-9670-C59E-508F9C2A4FA3}"/>
              </a:ext>
            </a:extLst>
          </p:cNvPr>
          <p:cNvGrpSpPr/>
          <p:nvPr/>
        </p:nvGrpSpPr>
        <p:grpSpPr>
          <a:xfrm>
            <a:off x="1603387" y="1728399"/>
            <a:ext cx="1014813" cy="1313715"/>
            <a:chOff x="9592919" y="3281030"/>
            <a:chExt cx="2412301" cy="3122817"/>
          </a:xfrm>
        </p:grpSpPr>
        <p:sp>
          <p:nvSpPr>
            <p:cNvPr id="51" name="Freeform 158">
              <a:extLst>
                <a:ext uri="{FF2B5EF4-FFF2-40B4-BE49-F238E27FC236}">
                  <a16:creationId xmlns:a16="http://schemas.microsoft.com/office/drawing/2014/main" id="{9C799F38-99AA-B11D-6856-19DF7CC4A5C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2" name="Group 51">
              <a:extLst>
                <a:ext uri="{FF2B5EF4-FFF2-40B4-BE49-F238E27FC236}">
                  <a16:creationId xmlns:a16="http://schemas.microsoft.com/office/drawing/2014/main" id="{A1C45306-FC68-87D4-C0F1-3606F980DA64}"/>
                </a:ext>
              </a:extLst>
            </p:cNvPr>
            <p:cNvGrpSpPr/>
            <p:nvPr/>
          </p:nvGrpSpPr>
          <p:grpSpPr>
            <a:xfrm>
              <a:off x="10528695" y="4589748"/>
              <a:ext cx="560994" cy="1088627"/>
              <a:chOff x="6048941" y="4798352"/>
              <a:chExt cx="549031" cy="1349261"/>
            </a:xfrm>
          </p:grpSpPr>
          <p:grpSp>
            <p:nvGrpSpPr>
              <p:cNvPr id="55" name="Group 54">
                <a:extLst>
                  <a:ext uri="{FF2B5EF4-FFF2-40B4-BE49-F238E27FC236}">
                    <a16:creationId xmlns:a16="http://schemas.microsoft.com/office/drawing/2014/main" id="{8CDD9AEE-251A-5870-A723-0AFBD47ADC52}"/>
                  </a:ext>
                </a:extLst>
              </p:cNvPr>
              <p:cNvGrpSpPr/>
              <p:nvPr/>
            </p:nvGrpSpPr>
            <p:grpSpPr>
              <a:xfrm>
                <a:off x="6048941" y="4798352"/>
                <a:ext cx="542456" cy="1088197"/>
                <a:chOff x="6048941" y="4798352"/>
                <a:chExt cx="542456" cy="1088197"/>
              </a:xfrm>
            </p:grpSpPr>
            <p:sp>
              <p:nvSpPr>
                <p:cNvPr id="57" name="Freeform 159">
                  <a:extLst>
                    <a:ext uri="{FF2B5EF4-FFF2-40B4-BE49-F238E27FC236}">
                      <a16:creationId xmlns:a16="http://schemas.microsoft.com/office/drawing/2014/main" id="{6A051D8D-C75F-5CE9-29BD-EAB7EFE61C5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60">
                  <a:extLst>
                    <a:ext uri="{FF2B5EF4-FFF2-40B4-BE49-F238E27FC236}">
                      <a16:creationId xmlns:a16="http://schemas.microsoft.com/office/drawing/2014/main" id="{8226E79B-54E3-0BF6-1FEB-69A3207C5FE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6" name="Freeform 165">
                <a:extLst>
                  <a:ext uri="{FF2B5EF4-FFF2-40B4-BE49-F238E27FC236}">
                    <a16:creationId xmlns:a16="http://schemas.microsoft.com/office/drawing/2014/main" id="{22238981-7EA6-5FC3-242E-109B0A9EB91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3" name="Freeform 161">
              <a:extLst>
                <a:ext uri="{FF2B5EF4-FFF2-40B4-BE49-F238E27FC236}">
                  <a16:creationId xmlns:a16="http://schemas.microsoft.com/office/drawing/2014/main" id="{3EDA2E3D-A573-9418-EDA0-352595737C2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4" name="Freeform 11">
              <a:extLst>
                <a:ext uri="{FF2B5EF4-FFF2-40B4-BE49-F238E27FC236}">
                  <a16:creationId xmlns:a16="http://schemas.microsoft.com/office/drawing/2014/main" id="{77EBC00F-7FC8-DF6D-7014-CB169995CE6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idebar 2">
            <a:extLst>
              <a:ext uri="{FF2B5EF4-FFF2-40B4-BE49-F238E27FC236}">
                <a16:creationId xmlns:a16="http://schemas.microsoft.com/office/drawing/2014/main" id="{EC58C371-D42F-3E04-F8C5-26C49D8DB0B4}"/>
              </a:ext>
            </a:extLst>
          </p:cNvPr>
          <p:cNvSpPr txBox="1"/>
          <p:nvPr/>
        </p:nvSpPr>
        <p:spPr>
          <a:xfrm>
            <a:off x="7157603" y="-812790"/>
            <a:ext cx="4766667"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a:t>
            </a:r>
            <a:r>
              <a:rPr lang="en-US" sz="4000" b="1" dirty="0">
                <a:solidFill>
                  <a:srgbClr val="FD7D00"/>
                </a:solidFill>
                <a:latin typeface="Corbel" panose="020B0503020204020204" pitchFamily="34" charset="0"/>
              </a:rPr>
              <a:t>2.0</a:t>
            </a:r>
          </a:p>
        </p:txBody>
      </p:sp>
    </p:spTree>
    <p:extLst>
      <p:ext uri="{BB962C8B-B14F-4D97-AF65-F5344CB8AC3E}">
        <p14:creationId xmlns:p14="http://schemas.microsoft.com/office/powerpoint/2010/main" val="16839192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1251392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21" name="Group 20">
            <a:extLst>
              <a:ext uri="{FF2B5EF4-FFF2-40B4-BE49-F238E27FC236}">
                <a16:creationId xmlns:a16="http://schemas.microsoft.com/office/drawing/2014/main" id="{7ABF4929-DCDD-7F39-9A40-EB03D9DCDE84}"/>
              </a:ext>
            </a:extLst>
          </p:cNvPr>
          <p:cNvGrpSpPr/>
          <p:nvPr/>
        </p:nvGrpSpPr>
        <p:grpSpPr>
          <a:xfrm>
            <a:off x="1603387" y="1728399"/>
            <a:ext cx="1964643" cy="1604465"/>
            <a:chOff x="1603387" y="1728399"/>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1603387" y="1728399"/>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4056"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2">
            <a:extLst>
              <a:ext uri="{FF2B5EF4-FFF2-40B4-BE49-F238E27FC236}">
                <a16:creationId xmlns:a16="http://schemas.microsoft.com/office/drawing/2014/main" id="{1191DA26-9044-971A-EC45-870B74AAC898}"/>
              </a:ext>
            </a:extLst>
          </p:cNvPr>
          <p:cNvCxnSpPr>
            <a:cxnSpLocks/>
          </p:cNvCxnSpPr>
          <p:nvPr/>
        </p:nvCxnSpPr>
        <p:spPr>
          <a:xfrm flipH="1">
            <a:off x="3568030" y="2708255"/>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7" name="!!Req2BG">
            <a:extLst>
              <a:ext uri="{FF2B5EF4-FFF2-40B4-BE49-F238E27FC236}">
                <a16:creationId xmlns:a16="http://schemas.microsoft.com/office/drawing/2014/main" id="{C28D3F5B-30B4-EC44-0758-112C4C9CBD8D}"/>
              </a:ext>
            </a:extLst>
          </p:cNvPr>
          <p:cNvSpPr/>
          <p:nvPr/>
        </p:nvSpPr>
        <p:spPr>
          <a:xfrm>
            <a:off x="4237746" y="2428714"/>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2Text">
            <a:extLst>
              <a:ext uri="{FF2B5EF4-FFF2-40B4-BE49-F238E27FC236}">
                <a16:creationId xmlns:a16="http://schemas.microsoft.com/office/drawing/2014/main" id="{912B4049-3F53-160F-1BE0-906AEB183242}"/>
              </a:ext>
            </a:extLst>
          </p:cNvPr>
          <p:cNvSpPr txBox="1"/>
          <p:nvPr/>
        </p:nvSpPr>
        <p:spPr>
          <a:xfrm>
            <a:off x="4391634" y="2468612"/>
            <a:ext cx="341632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New session, who dis?</a:t>
            </a:r>
          </a:p>
          <a:p>
            <a:r>
              <a:rPr lang="en-US" sz="2000" dirty="0">
                <a:latin typeface="Courier New" panose="02070309020205020404" pitchFamily="49" charset="0"/>
                <a:cs typeface="Courier New" panose="02070309020205020404" pitchFamily="49" charset="0"/>
              </a:rPr>
              <a:t>302 Redirect to FB</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18" name="!!Arrow 1">
            <a:extLst>
              <a:ext uri="{FF2B5EF4-FFF2-40B4-BE49-F238E27FC236}">
                <a16:creationId xmlns:a16="http://schemas.microsoft.com/office/drawing/2014/main" id="{39D5C4D4-4822-6DA6-84E7-88C3378C2F8E}"/>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1BG">
            <a:extLst>
              <a:ext uri="{FF2B5EF4-FFF2-40B4-BE49-F238E27FC236}">
                <a16:creationId xmlns:a16="http://schemas.microsoft.com/office/drawing/2014/main" id="{C306343C-6522-6CB4-7DF8-094DEE07D4A4}"/>
              </a:ext>
            </a:extLst>
          </p:cNvPr>
          <p:cNvSpPr/>
          <p:nvPr/>
        </p:nvSpPr>
        <p:spPr>
          <a:xfrm>
            <a:off x="4237746" y="1825098"/>
            <a:ext cx="3570207" cy="41491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1Text">
            <a:extLst>
              <a:ext uri="{FF2B5EF4-FFF2-40B4-BE49-F238E27FC236}">
                <a16:creationId xmlns:a16="http://schemas.microsoft.com/office/drawing/2014/main" id="{AE0906B0-B0F1-921F-55AF-27C7DD1C71D7}"/>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endParaRPr lang="en-US" sz="2000"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Tree>
    <p:extLst>
      <p:ext uri="{BB962C8B-B14F-4D97-AF65-F5344CB8AC3E}">
        <p14:creationId xmlns:p14="http://schemas.microsoft.com/office/powerpoint/2010/main" val="139976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right)">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5" name="!!Arrow 4">
            <a:extLst>
              <a:ext uri="{FF2B5EF4-FFF2-40B4-BE49-F238E27FC236}">
                <a16:creationId xmlns:a16="http://schemas.microsoft.com/office/drawing/2014/main" id="{1191DA26-9044-971A-EC45-870B74AAC898}"/>
              </a:ext>
            </a:extLst>
          </p:cNvPr>
          <p:cNvCxnSpPr>
            <a:cxnSpLocks/>
          </p:cNvCxnSpPr>
          <p:nvPr/>
        </p:nvCxnSpPr>
        <p:spPr>
          <a:xfrm flipH="1">
            <a:off x="3568030" y="488948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7" name="!!Req4BG">
            <a:extLst>
              <a:ext uri="{FF2B5EF4-FFF2-40B4-BE49-F238E27FC236}">
                <a16:creationId xmlns:a16="http://schemas.microsoft.com/office/drawing/2014/main" id="{C28D3F5B-30B4-EC44-0758-112C4C9CBD8D}"/>
              </a:ext>
            </a:extLst>
          </p:cNvPr>
          <p:cNvSpPr/>
          <p:nvPr/>
        </p:nvSpPr>
        <p:spPr>
          <a:xfrm>
            <a:off x="4237746" y="460993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9" name="!!Req4Text">
            <a:extLst>
              <a:ext uri="{FF2B5EF4-FFF2-40B4-BE49-F238E27FC236}">
                <a16:creationId xmlns:a16="http://schemas.microsoft.com/office/drawing/2014/main" id="{912B4049-3F53-160F-1BE0-906AEB183242}"/>
              </a:ext>
            </a:extLst>
          </p:cNvPr>
          <p:cNvSpPr txBox="1"/>
          <p:nvPr/>
        </p:nvSpPr>
        <p:spPr>
          <a:xfrm>
            <a:off x="4391634" y="464983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cxnSp>
        <p:nvCxnSpPr>
          <p:cNvPr id="18" name="!!Arrow 3">
            <a:extLst>
              <a:ext uri="{FF2B5EF4-FFF2-40B4-BE49-F238E27FC236}">
                <a16:creationId xmlns:a16="http://schemas.microsoft.com/office/drawing/2014/main" id="{39D5C4D4-4822-6DA6-84E7-88C3378C2F8E}"/>
              </a:ext>
            </a:extLst>
          </p:cNvPr>
          <p:cNvCxnSpPr>
            <a:cxnSpLocks/>
          </p:cNvCxnSpPr>
          <p:nvPr/>
        </p:nvCxnSpPr>
        <p:spPr>
          <a:xfrm>
            <a:off x="3295650" y="41697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3BG">
            <a:extLst>
              <a:ext uri="{FF2B5EF4-FFF2-40B4-BE49-F238E27FC236}">
                <a16:creationId xmlns:a16="http://schemas.microsoft.com/office/drawing/2014/main" id="{C306343C-6522-6CB4-7DF8-094DEE07D4A4}"/>
              </a:ext>
            </a:extLst>
          </p:cNvPr>
          <p:cNvSpPr/>
          <p:nvPr/>
        </p:nvSpPr>
        <p:spPr>
          <a:xfrm>
            <a:off x="4237746" y="3120498"/>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5" name="!!Req3Text">
            <a:extLst>
              <a:ext uri="{FF2B5EF4-FFF2-40B4-BE49-F238E27FC236}">
                <a16:creationId xmlns:a16="http://schemas.microsoft.com/office/drawing/2014/main" id="{AE0906B0-B0F1-921F-55AF-27C7DD1C71D7}"/>
              </a:ext>
            </a:extLst>
          </p:cNvPr>
          <p:cNvSpPr txBox="1"/>
          <p:nvPr/>
        </p:nvSpPr>
        <p:spPr>
          <a:xfrm>
            <a:off x="4282707" y="3120499"/>
            <a:ext cx="3356343"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TTF</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21" name="!!Arrow 3">
            <a:extLst>
              <a:ext uri="{FF2B5EF4-FFF2-40B4-BE49-F238E27FC236}">
                <a16:creationId xmlns:a16="http://schemas.microsoft.com/office/drawing/2014/main" id="{150A2775-0EA4-2290-A496-8AA8A9E1707D}"/>
              </a:ext>
            </a:extLst>
          </p:cNvPr>
          <p:cNvCxnSpPr>
            <a:cxnSpLocks/>
          </p:cNvCxnSpPr>
          <p:nvPr/>
        </p:nvCxnSpPr>
        <p:spPr>
          <a:xfrm>
            <a:off x="3250689" y="5822189"/>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Req3BG">
            <a:extLst>
              <a:ext uri="{FF2B5EF4-FFF2-40B4-BE49-F238E27FC236}">
                <a16:creationId xmlns:a16="http://schemas.microsoft.com/office/drawing/2014/main" id="{6299AA0D-DB52-962D-AADE-D264275A180E}"/>
              </a:ext>
            </a:extLst>
          </p:cNvPr>
          <p:cNvSpPr/>
          <p:nvPr/>
        </p:nvSpPr>
        <p:spPr>
          <a:xfrm>
            <a:off x="4192785" y="5515871"/>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Req3Text">
            <a:extLst>
              <a:ext uri="{FF2B5EF4-FFF2-40B4-BE49-F238E27FC236}">
                <a16:creationId xmlns:a16="http://schemas.microsoft.com/office/drawing/2014/main" id="{148D3E19-CAF0-A350-9449-B2D2BED763BC}"/>
              </a:ext>
            </a:extLst>
          </p:cNvPr>
          <p:cNvSpPr txBox="1"/>
          <p:nvPr/>
        </p:nvSpPr>
        <p:spPr>
          <a:xfrm>
            <a:off x="4237746" y="5515871"/>
            <a:ext cx="3356343" cy="707886"/>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Sure thing. They're trustworthy!</a:t>
            </a:r>
          </a:p>
        </p:txBody>
      </p:sp>
      <p:sp>
        <p:nvSpPr>
          <p:cNvPr id="24" name="Rectangle: Rounded Corners 23">
            <a:extLst>
              <a:ext uri="{FF2B5EF4-FFF2-40B4-BE49-F238E27FC236}">
                <a16:creationId xmlns:a16="http://schemas.microsoft.com/office/drawing/2014/main" id="{A9447F8E-5B51-DF85-5C32-F6B99FAB84DC}"/>
              </a:ext>
            </a:extLst>
          </p:cNvPr>
          <p:cNvSpPr/>
          <p:nvPr/>
        </p:nvSpPr>
        <p:spPr>
          <a:xfrm>
            <a:off x="4676775" y="3495674"/>
            <a:ext cx="2724150" cy="88031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33373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right)">
                                      <p:cBhvr>
                                        <p:cTn id="22" dur="500"/>
                                        <p:tgtEl>
                                          <p:spTgt spid="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19" grpId="0" animBg="1"/>
      <p:bldP spid="25" grpId="0"/>
      <p:bldP spid="22" grpId="0" animBg="1"/>
      <p:bldP spid="23" grpId="0"/>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364292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Arrow 5">
            <a:extLst>
              <a:ext uri="{FF2B5EF4-FFF2-40B4-BE49-F238E27FC236}">
                <a16:creationId xmlns:a16="http://schemas.microsoft.com/office/drawing/2014/main" id="{C152141C-6313-D229-62C3-C30EBEAE7AC9}"/>
              </a:ext>
            </a:extLst>
          </p:cNvPr>
          <p:cNvCxnSpPr>
            <a:cxnSpLocks/>
          </p:cNvCxnSpPr>
          <p:nvPr/>
        </p:nvCxnSpPr>
        <p:spPr>
          <a:xfrm flipH="1">
            <a:off x="3568030" y="4460855"/>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Req5BG">
            <a:extLst>
              <a:ext uri="{FF2B5EF4-FFF2-40B4-BE49-F238E27FC236}">
                <a16:creationId xmlns:a16="http://schemas.microsoft.com/office/drawing/2014/main" id="{A114E2F8-3BBA-31E3-196B-71C05B284403}"/>
              </a:ext>
            </a:extLst>
          </p:cNvPr>
          <p:cNvSpPr/>
          <p:nvPr/>
        </p:nvSpPr>
        <p:spPr>
          <a:xfrm>
            <a:off x="4237746" y="4181313"/>
            <a:ext cx="3570207" cy="106607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8" name="!!Req5Text">
            <a:extLst>
              <a:ext uri="{FF2B5EF4-FFF2-40B4-BE49-F238E27FC236}">
                <a16:creationId xmlns:a16="http://schemas.microsoft.com/office/drawing/2014/main" id="{D0872632-92A6-81DA-E5C2-F7A02FCC0F88}"/>
              </a:ext>
            </a:extLst>
          </p:cNvPr>
          <p:cNvSpPr txBox="1"/>
          <p:nvPr/>
        </p:nvSpPr>
        <p:spPr>
          <a:xfrm>
            <a:off x="4391634" y="4221212"/>
            <a:ext cx="2646878" cy="1015663"/>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Okie </a:t>
            </a:r>
            <a:r>
              <a:rPr lang="en-US" sz="2000" b="1" dirty="0" err="1">
                <a:latin typeface="Courier New" panose="02070309020205020404" pitchFamily="49" charset="0"/>
                <a:cs typeface="Courier New" panose="02070309020205020404" pitchFamily="49" charset="0"/>
              </a:rPr>
              <a:t>dokie</a:t>
            </a:r>
            <a:r>
              <a:rPr lang="en-US" sz="2000" b="1"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302 redirect to </a:t>
            </a:r>
          </a:p>
          <a:p>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5315558" y="4806368"/>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37626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p:bld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38765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7810318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right)">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P spid="24" grpId="0"/>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Authenticated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489585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7228840" y="4526845"/>
            <a:ext cx="1153160" cy="645122"/>
          </a:xfrm>
          <a:prstGeom prst="straightConnector1">
            <a:avLst/>
          </a:prstGeom>
          <a:ln w="12700">
            <a:solidFill>
              <a:schemeClr val="bg1">
                <a:lumMod val="95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4" name="Txt4">
            <a:extLst>
              <a:ext uri="{FF2B5EF4-FFF2-40B4-BE49-F238E27FC236}">
                <a16:creationId xmlns:a16="http://schemas.microsoft.com/office/drawing/2014/main" id="{0B78738C-1ED7-B382-1E5F-D32A369AD161}"/>
              </a:ext>
            </a:extLst>
          </p:cNvPr>
          <p:cNvSpPr txBox="1"/>
          <p:nvPr/>
        </p:nvSpPr>
        <p:spPr>
          <a:xfrm>
            <a:off x="4391634" y="5585345"/>
            <a:ext cx="3570208" cy="400110"/>
          </a:xfrm>
          <a:prstGeom prst="rect">
            <a:avLst/>
          </a:prstGeom>
          <a:noFill/>
        </p:spPr>
        <p:txBody>
          <a:bodyPr wrap="square" rtlCol="0">
            <a:spAutoFit/>
          </a:bodyPr>
          <a:lstStyle/>
          <a:p>
            <a:pPr algn="ctr"/>
            <a:r>
              <a:rPr lang="en-US" sz="2000" b="1" dirty="0">
                <a:solidFill>
                  <a:srgbClr val="FD7D00"/>
                </a:solidFill>
                <a:latin typeface="Corbel" panose="020B0503020204020204" pitchFamily="34" charset="0"/>
              </a:rPr>
              <a:t>Authorized</a:t>
            </a:r>
            <a:r>
              <a:rPr lang="en-US" sz="2000" dirty="0">
                <a:solidFill>
                  <a:srgbClr val="FD7D00"/>
                </a:solidFill>
                <a:latin typeface="Corbel" panose="020B0503020204020204" pitchFamily="34" charset="0"/>
              </a:rPr>
              <a:t> request</a:t>
            </a:r>
            <a:endParaRPr lang="en-US" sz="2000" b="1" dirty="0">
              <a:solidFill>
                <a:srgbClr val="FD7D00"/>
              </a:solidFill>
              <a:latin typeface="Corbel" panose="020B0503020204020204" pitchFamily="34" charset="0"/>
            </a:endParaRPr>
          </a:p>
        </p:txBody>
      </p:sp>
      <p:sp>
        <p:nvSpPr>
          <p:cNvPr id="45" name="Rectangle: Rounded Corners 44">
            <a:extLst>
              <a:ext uri="{FF2B5EF4-FFF2-40B4-BE49-F238E27FC236}">
                <a16:creationId xmlns:a16="http://schemas.microsoft.com/office/drawing/2014/main" id="{D7B45161-DFFF-A23A-9BB0-E74981FB3373}"/>
              </a:ext>
            </a:extLst>
          </p:cNvPr>
          <p:cNvSpPr/>
          <p:nvPr/>
        </p:nvSpPr>
        <p:spPr>
          <a:xfrm>
            <a:off x="5051697" y="5664139"/>
            <a:ext cx="1340303"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55484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44" grpId="0"/>
      <p:bldP spid="45"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Arrow 2">
            <a:extLst>
              <a:ext uri="{FF2B5EF4-FFF2-40B4-BE49-F238E27FC236}">
                <a16:creationId xmlns:a16="http://schemas.microsoft.com/office/drawing/2014/main" id="{B1441100-BE0E-ADD5-0A6A-F7A44E9089BB}"/>
              </a:ext>
            </a:extLst>
          </p:cNvPr>
          <p:cNvCxnSpPr>
            <a:cxnSpLocks/>
          </p:cNvCxnSpPr>
          <p:nvPr/>
        </p:nvCxnSpPr>
        <p:spPr>
          <a:xfrm flipH="1">
            <a:off x="3568030" y="3003530"/>
            <a:ext cx="5366420"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Req2BG">
            <a:extLst>
              <a:ext uri="{FF2B5EF4-FFF2-40B4-BE49-F238E27FC236}">
                <a16:creationId xmlns:a16="http://schemas.microsoft.com/office/drawing/2014/main" id="{10B06943-BC7F-EF45-70D2-9040B9540F1B}"/>
              </a:ext>
            </a:extLst>
          </p:cNvPr>
          <p:cNvSpPr/>
          <p:nvPr/>
        </p:nvSpPr>
        <p:spPr>
          <a:xfrm>
            <a:off x="4237746" y="272398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1" name="!!Req2Text">
            <a:extLst>
              <a:ext uri="{FF2B5EF4-FFF2-40B4-BE49-F238E27FC236}">
                <a16:creationId xmlns:a16="http://schemas.microsoft.com/office/drawing/2014/main" id="{3CBDEE77-D9CC-4FC4-33BF-D8A369E4ED4F}"/>
              </a:ext>
            </a:extLst>
          </p:cNvPr>
          <p:cNvSpPr txBox="1"/>
          <p:nvPr/>
        </p:nvSpPr>
        <p:spPr>
          <a:xfrm>
            <a:off x="4391634" y="2763887"/>
            <a:ext cx="264687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Cool, cool, cool</a:t>
            </a:r>
          </a:p>
          <a:p>
            <a:r>
              <a:rPr lang="en-US" sz="2000" dirty="0">
                <a:latin typeface="Courier New" panose="02070309020205020404" pitchFamily="49" charset="0"/>
                <a:cs typeface="Courier New" panose="02070309020205020404" pitchFamily="49" charset="0"/>
              </a:rPr>
              <a:t>/index.html</a:t>
            </a: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a:stCxn id="14" idx="2"/>
          </p:cNvCxnSpPr>
          <p:nvPr/>
        </p:nvCxnSpPr>
        <p:spPr>
          <a:xfrm>
            <a:off x="968078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847637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852332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/get/photos</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8476371" y="4106331"/>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8" name="Txt4">
            <a:extLst>
              <a:ext uri="{FF2B5EF4-FFF2-40B4-BE49-F238E27FC236}">
                <a16:creationId xmlns:a16="http://schemas.microsoft.com/office/drawing/2014/main" id="{7420C0B8-F7C6-7DB8-CAF8-57AF3DA9C260}"/>
              </a:ext>
            </a:extLst>
          </p:cNvPr>
          <p:cNvSpPr txBox="1"/>
          <p:nvPr/>
        </p:nvSpPr>
        <p:spPr>
          <a:xfrm>
            <a:off x="4391634" y="5171967"/>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5299710" y="5250761"/>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Arrow 3">
            <a:extLst>
              <a:ext uri="{FF2B5EF4-FFF2-40B4-BE49-F238E27FC236}">
                <a16:creationId xmlns:a16="http://schemas.microsoft.com/office/drawing/2014/main" id="{90C79699-E8AA-F957-9597-588B9CEC4A0E}"/>
              </a:ext>
            </a:extLst>
          </p:cNvPr>
          <p:cNvCxnSpPr>
            <a:cxnSpLocks/>
          </p:cNvCxnSpPr>
          <p:nvPr/>
        </p:nvCxnSpPr>
        <p:spPr>
          <a:xfrm flipV="1">
            <a:off x="6057900" y="3619500"/>
            <a:ext cx="0" cy="1552467"/>
          </a:xfrm>
          <a:prstGeom prst="straightConnector1">
            <a:avLst/>
          </a:prstGeom>
          <a:ln w="12700">
            <a:solidFill>
              <a:schemeClr val="bg1">
                <a:lumMod val="95000"/>
              </a:schemeClr>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4662129-922A-0F65-7827-89C0458DF15E}"/>
              </a:ext>
            </a:extLst>
          </p:cNvPr>
          <p:cNvSpPr txBox="1"/>
          <p:nvPr/>
        </p:nvSpPr>
        <p:spPr>
          <a:xfrm>
            <a:off x="5490155" y="4306386"/>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1686718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 presetClass="entr" presetSubtype="1"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 calcmode="lin" valueType="num">
                                      <p:cBhvr additive="base">
                                        <p:cTn id="10" dur="500" fill="hold"/>
                                        <p:tgtEl>
                                          <p:spTgt spid="28"/>
                                        </p:tgtEl>
                                        <p:attrNameLst>
                                          <p:attrName>ppt_x</p:attrName>
                                        </p:attrNameLst>
                                      </p:cBhvr>
                                      <p:tavLst>
                                        <p:tav tm="0">
                                          <p:val>
                                            <p:strVal val="#ppt_x"/>
                                          </p:val>
                                        </p:tav>
                                        <p:tav tm="100000">
                                          <p:val>
                                            <p:strVal val="#ppt_x"/>
                                          </p:val>
                                        </p:tav>
                                      </p:tavLst>
                                    </p:anim>
                                    <p:anim calcmode="lin" valueType="num">
                                      <p:cBhvr additive="base">
                                        <p:cTn id="11"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339102"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dirty="0" err="1">
                <a:solidFill>
                  <a:srgbClr val="F237E0"/>
                </a:solidFill>
                <a:latin typeface="Courier New" panose="02070309020205020404" pitchFamily="49" charset="0"/>
                <a:cs typeface="Courier New" panose="02070309020205020404" pitchFamily="49" charset="0"/>
              </a:rPr>
              <a:t>access_token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TextBox 24">
            <a:extLst>
              <a:ext uri="{FF2B5EF4-FFF2-40B4-BE49-F238E27FC236}">
                <a16:creationId xmlns:a16="http://schemas.microsoft.com/office/drawing/2014/main" id="{37EEC4EC-038F-F1AE-EB61-D1ABEA77D85F}"/>
              </a:ext>
            </a:extLst>
          </p:cNvPr>
          <p:cNvSpPr txBox="1"/>
          <p:nvPr/>
        </p:nvSpPr>
        <p:spPr>
          <a:xfrm>
            <a:off x="3521169" y="3172635"/>
            <a:ext cx="5073461" cy="954107"/>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Access tokens are a black box; clients can't extract data</a:t>
            </a:r>
          </a:p>
        </p:txBody>
      </p:sp>
      <p:cxnSp>
        <p:nvCxnSpPr>
          <p:cNvPr id="26" name="Straight Arrow Connector 25">
            <a:extLst>
              <a:ext uri="{FF2B5EF4-FFF2-40B4-BE49-F238E27FC236}">
                <a16:creationId xmlns:a16="http://schemas.microsoft.com/office/drawing/2014/main" id="{45B28636-645D-4190-5ABE-74D064A4B253}"/>
              </a:ext>
            </a:extLst>
          </p:cNvPr>
          <p:cNvCxnSpPr>
            <a:cxnSpLocks/>
            <a:stCxn id="14" idx="1"/>
            <a:endCxn id="29" idx="3"/>
          </p:cNvCxnSpPr>
          <p:nvPr/>
        </p:nvCxnSpPr>
        <p:spPr>
          <a:xfrm flipH="1" flipV="1">
            <a:off x="6576848" y="2284291"/>
            <a:ext cx="2441406" cy="34161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670EB2A-05FC-BC9F-D192-31869F710778}"/>
              </a:ext>
            </a:extLst>
          </p:cNvPr>
          <p:cNvSpPr txBox="1"/>
          <p:nvPr/>
        </p:nvSpPr>
        <p:spPr>
          <a:xfrm>
            <a:off x="7619904" y="2466891"/>
            <a:ext cx="470000" cy="461665"/>
          </a:xfrm>
          <a:prstGeom prst="rect">
            <a:avLst/>
          </a:prstGeom>
          <a:noFill/>
        </p:spPr>
        <p:txBody>
          <a:bodyPr wrap="none" rtlCol="0">
            <a:spAutoFit/>
          </a:bodyPr>
          <a:lstStyle/>
          <a:p>
            <a:r>
              <a:rPr lang="en-US" sz="2400" dirty="0">
                <a:solidFill>
                  <a:schemeClr val="bg1">
                    <a:lumMod val="95000"/>
                  </a:schemeClr>
                </a:solidFill>
              </a:rPr>
              <a:t>??</a:t>
            </a:r>
          </a:p>
        </p:txBody>
      </p:sp>
      <p:sp>
        <p:nvSpPr>
          <p:cNvPr id="45" name="TextBox 44">
            <a:extLst>
              <a:ext uri="{FF2B5EF4-FFF2-40B4-BE49-F238E27FC236}">
                <a16:creationId xmlns:a16="http://schemas.microsoft.com/office/drawing/2014/main" id="{1015BC5F-0689-ED28-34F0-A81E792D10DB}"/>
              </a:ext>
            </a:extLst>
          </p:cNvPr>
          <p:cNvSpPr txBox="1"/>
          <p:nvPr/>
        </p:nvSpPr>
        <p:spPr>
          <a:xfrm>
            <a:off x="3528788" y="4421706"/>
            <a:ext cx="5073461"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No user identity data</a:t>
            </a:r>
          </a:p>
          <a:p>
            <a:pPr algn="ctr"/>
            <a:r>
              <a:rPr lang="en-US" sz="2800" dirty="0">
                <a:solidFill>
                  <a:schemeClr val="bg1"/>
                </a:solidFill>
                <a:latin typeface="Corbel" panose="020B0503020204020204" pitchFamily="34" charset="0"/>
              </a:rPr>
              <a:t>=</a:t>
            </a:r>
          </a:p>
          <a:p>
            <a:pPr algn="ctr"/>
            <a:r>
              <a:rPr lang="en-US" sz="2800" dirty="0">
                <a:solidFill>
                  <a:schemeClr val="bg1"/>
                </a:solidFill>
                <a:latin typeface="Corbel" panose="020B0503020204020204" pitchFamily="34" charset="0"/>
              </a:rPr>
              <a:t>No authentication</a:t>
            </a:r>
          </a:p>
        </p:txBody>
      </p:sp>
      <p:pic>
        <p:nvPicPr>
          <p:cNvPr id="46" name="!!FB Logo">
            <a:extLst>
              <a:ext uri="{FF2B5EF4-FFF2-40B4-BE49-F238E27FC236}">
                <a16:creationId xmlns:a16="http://schemas.microsoft.com/office/drawing/2014/main" id="{C2B9CF6C-2E54-094C-00A4-12BAF97EB139}"/>
              </a:ext>
            </a:extLst>
          </p:cNvPr>
          <p:cNvPicPr>
            <a:picLocks noChangeAspect="1"/>
          </p:cNvPicPr>
          <p:nvPr/>
        </p:nvPicPr>
        <p:blipFill>
          <a:blip r:embed="rId5"/>
          <a:stretch>
            <a:fillRect/>
          </a:stretch>
        </p:blipFill>
        <p:spPr>
          <a:xfrm>
            <a:off x="8989679" y="6871227"/>
            <a:ext cx="1395034" cy="1346673"/>
          </a:xfrm>
          <a:prstGeom prst="rect">
            <a:avLst/>
          </a:prstGeom>
        </p:spPr>
      </p:pic>
    </p:spTree>
    <p:extLst>
      <p:ext uri="{BB962C8B-B14F-4D97-AF65-F5344CB8AC3E}">
        <p14:creationId xmlns:p14="http://schemas.microsoft.com/office/powerpoint/2010/main" val="316874723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45" grpId="0"/>
    </p:bld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42696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down)">
                                      <p:cBhvr>
                                        <p:cTn id="23" dur="500"/>
                                        <p:tgtEl>
                                          <p:spTgt spid="3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500"/>
                                        <p:tgtEl>
                                          <p:spTgt spid="5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P spid="39" grpId="0" animBg="1"/>
      <p:bldP spid="25" grpId="0" animBg="1"/>
      <p:bldP spid="26" grpId="0"/>
      <p:bldP spid="30" grpId="0" animBg="1"/>
      <p:bldP spid="53" grpId="0" animBg="1"/>
      <p:bldP spid="54" grpId="0"/>
      <p:bldP spid="55"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5" name="!!FB Logo">
            <a:extLst>
              <a:ext uri="{FF2B5EF4-FFF2-40B4-BE49-F238E27FC236}">
                <a16:creationId xmlns:a16="http://schemas.microsoft.com/office/drawing/2014/main" id="{0D0165C7-EC54-85E4-6AAE-E191C6799519}"/>
              </a:ext>
            </a:extLst>
          </p:cNvPr>
          <p:cNvPicPr>
            <a:picLocks noChangeAspect="1"/>
          </p:cNvPicPr>
          <p:nvPr/>
        </p:nvPicPr>
        <p:blipFill>
          <a:blip r:embed="rId3"/>
          <a:stretch>
            <a:fillRect/>
          </a:stretch>
        </p:blipFill>
        <p:spPr>
          <a:xfrm>
            <a:off x="8989679" y="5171967"/>
            <a:ext cx="1395034" cy="1346673"/>
          </a:xfrm>
          <a:prstGeom prst="rect">
            <a:avLst/>
          </a:prstGeom>
        </p:spPr>
      </p:pic>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4"/>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56" name="!!Arrow 8">
            <a:extLst>
              <a:ext uri="{FF2B5EF4-FFF2-40B4-BE49-F238E27FC236}">
                <a16:creationId xmlns:a16="http://schemas.microsoft.com/office/drawing/2014/main" id="{870AE10E-F29B-82F8-043B-FC2B32475BC3}"/>
              </a:ext>
            </a:extLst>
          </p:cNvPr>
          <p:cNvCxnSpPr>
            <a:cxnSpLocks/>
          </p:cNvCxnSpPr>
          <p:nvPr/>
        </p:nvCxnSpPr>
        <p:spPr>
          <a:xfrm flipV="1">
            <a:off x="6057900" y="2528313"/>
            <a:ext cx="0" cy="96816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cxnSp>
        <p:nvCxnSpPr>
          <p:cNvPr id="31" name="!!Arrow 6">
            <a:extLst>
              <a:ext uri="{FF2B5EF4-FFF2-40B4-BE49-F238E27FC236}">
                <a16:creationId xmlns:a16="http://schemas.microsoft.com/office/drawing/2014/main" id="{95A635FB-9975-D3CA-AB7F-D5F8FDE91A46}"/>
              </a:ext>
            </a:extLst>
          </p:cNvPr>
          <p:cNvCxnSpPr>
            <a:cxnSpLocks/>
          </p:cNvCxnSpPr>
          <p:nvPr/>
        </p:nvCxnSpPr>
        <p:spPr>
          <a:xfrm>
            <a:off x="9977964"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2" name="!!Req6BG">
            <a:extLst>
              <a:ext uri="{FF2B5EF4-FFF2-40B4-BE49-F238E27FC236}">
                <a16:creationId xmlns:a16="http://schemas.microsoft.com/office/drawing/2014/main" id="{DEDE3E41-BC89-F649-0025-FC6BD3ABA3B5}"/>
              </a:ext>
            </a:extLst>
          </p:cNvPr>
          <p:cNvSpPr/>
          <p:nvPr/>
        </p:nvSpPr>
        <p:spPr>
          <a:xfrm>
            <a:off x="9710812"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3" name="!!Req6Text">
            <a:extLst>
              <a:ext uri="{FF2B5EF4-FFF2-40B4-BE49-F238E27FC236}">
                <a16:creationId xmlns:a16="http://schemas.microsoft.com/office/drawing/2014/main" id="{32BB29D2-94B5-C812-1A69-1CDFFE4A4721}"/>
              </a:ext>
            </a:extLst>
          </p:cNvPr>
          <p:cNvSpPr txBox="1"/>
          <p:nvPr/>
        </p:nvSpPr>
        <p:spPr>
          <a:xfrm>
            <a:off x="9757763"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4" name="!!AccessToken2">
            <a:extLst>
              <a:ext uri="{FF2B5EF4-FFF2-40B4-BE49-F238E27FC236}">
                <a16:creationId xmlns:a16="http://schemas.microsoft.com/office/drawing/2014/main" id="{7B761A57-0F5E-22AF-783F-0488DD775D49}"/>
              </a:ext>
            </a:extLst>
          </p:cNvPr>
          <p:cNvSpPr txBox="1"/>
          <p:nvPr/>
        </p:nvSpPr>
        <p:spPr>
          <a:xfrm>
            <a:off x="9710811"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cxnSp>
        <p:nvCxnSpPr>
          <p:cNvPr id="35" name="!!Arrow 7">
            <a:extLst>
              <a:ext uri="{FF2B5EF4-FFF2-40B4-BE49-F238E27FC236}">
                <a16:creationId xmlns:a16="http://schemas.microsoft.com/office/drawing/2014/main" id="{0D53EA78-00FB-D9EC-7C7E-B1E9194A065E}"/>
              </a:ext>
            </a:extLst>
          </p:cNvPr>
          <p:cNvCxnSpPr>
            <a:cxnSpLocks/>
          </p:cNvCxnSpPr>
          <p:nvPr/>
        </p:nvCxnSpPr>
        <p:spPr>
          <a:xfrm flipV="1">
            <a:off x="9307404"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39" name="Rectangle: Rounded Corners 38">
            <a:extLst>
              <a:ext uri="{FF2B5EF4-FFF2-40B4-BE49-F238E27FC236}">
                <a16:creationId xmlns:a16="http://schemas.microsoft.com/office/drawing/2014/main" id="{B322DA6B-4CE5-4F74-1FCB-E0B839436184}"/>
              </a:ext>
            </a:extLst>
          </p:cNvPr>
          <p:cNvSpPr/>
          <p:nvPr/>
        </p:nvSpPr>
        <p:spPr>
          <a:xfrm>
            <a:off x="9828176" y="3916578"/>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
        <p:nvSpPr>
          <p:cNvPr id="25" name="!!RespBG">
            <a:extLst>
              <a:ext uri="{FF2B5EF4-FFF2-40B4-BE49-F238E27FC236}">
                <a16:creationId xmlns:a16="http://schemas.microsoft.com/office/drawing/2014/main" id="{667BA771-55FE-0E4B-D013-53DF88542E2C}"/>
              </a:ext>
            </a:extLst>
          </p:cNvPr>
          <p:cNvSpPr/>
          <p:nvPr/>
        </p:nvSpPr>
        <p:spPr>
          <a:xfrm>
            <a:off x="7486657"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6" name="!!Resp">
            <a:extLst>
              <a:ext uri="{FF2B5EF4-FFF2-40B4-BE49-F238E27FC236}">
                <a16:creationId xmlns:a16="http://schemas.microsoft.com/office/drawing/2014/main" id="{93F1E73D-964A-DB61-E652-64915E21E4BD}"/>
              </a:ext>
            </a:extLst>
          </p:cNvPr>
          <p:cNvSpPr txBox="1"/>
          <p:nvPr/>
        </p:nvSpPr>
        <p:spPr>
          <a:xfrm>
            <a:off x="7634129"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30" name="Rectangle: Rounded Corners 29">
            <a:extLst>
              <a:ext uri="{FF2B5EF4-FFF2-40B4-BE49-F238E27FC236}">
                <a16:creationId xmlns:a16="http://schemas.microsoft.com/office/drawing/2014/main" id="{F623D53A-A6DA-164F-BC28-7A93FA50BA0B}"/>
              </a:ext>
            </a:extLst>
          </p:cNvPr>
          <p:cNvSpPr/>
          <p:nvPr/>
        </p:nvSpPr>
        <p:spPr>
          <a:xfrm>
            <a:off x="7922871"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D88AC8D-B2E4-A87F-1BC7-B59488A3F88A}"/>
              </a:ext>
            </a:extLst>
          </p:cNvPr>
          <p:cNvGrpSpPr/>
          <p:nvPr/>
        </p:nvGrpSpPr>
        <p:grpSpPr>
          <a:xfrm>
            <a:off x="3685458" y="3597863"/>
            <a:ext cx="3372445" cy="1016935"/>
            <a:chOff x="-1881491" y="3216501"/>
            <a:chExt cx="3372445" cy="1016935"/>
          </a:xfrm>
        </p:grpSpPr>
        <p:pic>
          <p:nvPicPr>
            <p:cNvPr id="37" name="Picture 36">
              <a:extLst>
                <a:ext uri="{FF2B5EF4-FFF2-40B4-BE49-F238E27FC236}">
                  <a16:creationId xmlns:a16="http://schemas.microsoft.com/office/drawing/2014/main" id="{882465D2-EBFF-5AFE-2B64-E3BCC8319A1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6D1B4D0A-7024-7131-6267-E6580888DFB3}"/>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49362DED-49F8-8FA7-6614-56C12DCEED76}"/>
                </a:ext>
              </a:extLst>
            </p:cNvPr>
            <p:cNvGrpSpPr/>
            <p:nvPr/>
          </p:nvGrpSpPr>
          <p:grpSpPr>
            <a:xfrm>
              <a:off x="-576426" y="3356578"/>
              <a:ext cx="528269" cy="683865"/>
              <a:chOff x="9592919" y="3281030"/>
              <a:chExt cx="2412301" cy="3122817"/>
            </a:xfrm>
          </p:grpSpPr>
          <p:sp>
            <p:nvSpPr>
              <p:cNvPr id="45" name="Freeform 158">
                <a:extLst>
                  <a:ext uri="{FF2B5EF4-FFF2-40B4-BE49-F238E27FC236}">
                    <a16:creationId xmlns:a16="http://schemas.microsoft.com/office/drawing/2014/main" id="{1B595B85-9745-7B58-81A5-A03EA0D4849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6" name="Group 45">
                <a:extLst>
                  <a:ext uri="{FF2B5EF4-FFF2-40B4-BE49-F238E27FC236}">
                    <a16:creationId xmlns:a16="http://schemas.microsoft.com/office/drawing/2014/main" id="{C191BADF-F805-96AD-B2AB-FE5509BBE3B2}"/>
                  </a:ext>
                </a:extLst>
              </p:cNvPr>
              <p:cNvGrpSpPr/>
              <p:nvPr/>
            </p:nvGrpSpPr>
            <p:grpSpPr>
              <a:xfrm>
                <a:off x="10528695" y="4589748"/>
                <a:ext cx="560994" cy="1088627"/>
                <a:chOff x="6048941" y="4798352"/>
                <a:chExt cx="549031" cy="1349261"/>
              </a:xfrm>
            </p:grpSpPr>
            <p:grpSp>
              <p:nvGrpSpPr>
                <p:cNvPr id="49" name="Group 48">
                  <a:extLst>
                    <a:ext uri="{FF2B5EF4-FFF2-40B4-BE49-F238E27FC236}">
                      <a16:creationId xmlns:a16="http://schemas.microsoft.com/office/drawing/2014/main" id="{61F72682-9D64-93ED-D5A4-456644B94FB1}"/>
                    </a:ext>
                  </a:extLst>
                </p:cNvPr>
                <p:cNvGrpSpPr/>
                <p:nvPr/>
              </p:nvGrpSpPr>
              <p:grpSpPr>
                <a:xfrm>
                  <a:off x="6048941" y="4798352"/>
                  <a:ext cx="542456" cy="1088197"/>
                  <a:chOff x="6048941" y="4798352"/>
                  <a:chExt cx="542456" cy="1088197"/>
                </a:xfrm>
              </p:grpSpPr>
              <p:sp>
                <p:nvSpPr>
                  <p:cNvPr id="51" name="Freeform 159">
                    <a:extLst>
                      <a:ext uri="{FF2B5EF4-FFF2-40B4-BE49-F238E27FC236}">
                        <a16:creationId xmlns:a16="http://schemas.microsoft.com/office/drawing/2014/main" id="{139D0E69-CCBE-029E-D559-3382F58B1D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0">
                    <a:extLst>
                      <a:ext uri="{FF2B5EF4-FFF2-40B4-BE49-F238E27FC236}">
                        <a16:creationId xmlns:a16="http://schemas.microsoft.com/office/drawing/2014/main" id="{B575B417-9CAC-446B-BBBB-1D6452A9AE6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165">
                  <a:extLst>
                    <a:ext uri="{FF2B5EF4-FFF2-40B4-BE49-F238E27FC236}">
                      <a16:creationId xmlns:a16="http://schemas.microsoft.com/office/drawing/2014/main" id="{CE9D02B8-D446-547C-1CF1-F15D86A1A7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Freeform 161">
                <a:extLst>
                  <a:ext uri="{FF2B5EF4-FFF2-40B4-BE49-F238E27FC236}">
                    <a16:creationId xmlns:a16="http://schemas.microsoft.com/office/drawing/2014/main" id="{C138D4D8-86E5-C6F4-0D2A-F24A467C344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7A9377FC-5606-E838-1B43-60F64D86A3F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E9E5214-E092-C85F-B62D-6713AEC377D4}"/>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4" name="TextBox 43">
              <a:extLst>
                <a:ext uri="{FF2B5EF4-FFF2-40B4-BE49-F238E27FC236}">
                  <a16:creationId xmlns:a16="http://schemas.microsoft.com/office/drawing/2014/main" id="{C0435118-16DC-7F1C-B139-ABED34A3271A}"/>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3" name="Rectangle: Rounded Corners 52">
            <a:extLst>
              <a:ext uri="{FF2B5EF4-FFF2-40B4-BE49-F238E27FC236}">
                <a16:creationId xmlns:a16="http://schemas.microsoft.com/office/drawing/2014/main" id="{B17B9308-0EBA-1AC8-FC80-949A544B66A1}"/>
              </a:ext>
            </a:extLst>
          </p:cNvPr>
          <p:cNvSpPr/>
          <p:nvPr/>
        </p:nvSpPr>
        <p:spPr>
          <a:xfrm>
            <a:off x="5566563" y="4080467"/>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xt4">
            <a:extLst>
              <a:ext uri="{FF2B5EF4-FFF2-40B4-BE49-F238E27FC236}">
                <a16:creationId xmlns:a16="http://schemas.microsoft.com/office/drawing/2014/main" id="{834CAC30-78F7-F7AB-B3F4-1CEE6A5F1DFC}"/>
              </a:ext>
            </a:extLst>
          </p:cNvPr>
          <p:cNvSpPr txBox="1"/>
          <p:nvPr/>
        </p:nvSpPr>
        <p:spPr>
          <a:xfrm>
            <a:off x="4272796" y="2762418"/>
            <a:ext cx="3570208"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Is Alice  </a:t>
            </a:r>
            <a:r>
              <a:rPr lang="en-US" sz="2000" b="1" dirty="0">
                <a:solidFill>
                  <a:srgbClr val="FD7D00"/>
                </a:solidFill>
                <a:latin typeface="Corbel" panose="020B0503020204020204" pitchFamily="34" charset="0"/>
              </a:rPr>
              <a:t>Authenticated  </a:t>
            </a:r>
            <a:r>
              <a:rPr lang="en-US" sz="2000" dirty="0">
                <a:solidFill>
                  <a:srgbClr val="FD7D00"/>
                </a:solidFill>
                <a:latin typeface="Corbel" panose="020B0503020204020204" pitchFamily="34" charset="0"/>
              </a:rPr>
              <a:t>to TTF? </a:t>
            </a:r>
            <a:endParaRPr lang="en-US" sz="2000" b="1" dirty="0">
              <a:solidFill>
                <a:srgbClr val="FD7D00"/>
              </a:solidFill>
              <a:latin typeface="Corbel" panose="020B0503020204020204" pitchFamily="34" charset="0"/>
            </a:endParaRPr>
          </a:p>
        </p:txBody>
      </p:sp>
      <p:sp>
        <p:nvSpPr>
          <p:cNvPr id="55" name="Rectangle: Rounded Corners 54">
            <a:extLst>
              <a:ext uri="{FF2B5EF4-FFF2-40B4-BE49-F238E27FC236}">
                <a16:creationId xmlns:a16="http://schemas.microsoft.com/office/drawing/2014/main" id="{2BE93908-0A57-5FD0-BE89-81312A41F651}"/>
              </a:ext>
            </a:extLst>
          </p:cNvPr>
          <p:cNvSpPr/>
          <p:nvPr/>
        </p:nvSpPr>
        <p:spPr>
          <a:xfrm>
            <a:off x="5180872" y="2841212"/>
            <a:ext cx="1680998" cy="25579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CAC6C25F-254E-44C0-6423-CF24DB602BAA}"/>
              </a:ext>
            </a:extLst>
          </p:cNvPr>
          <p:cNvSpPr txBox="1"/>
          <p:nvPr/>
        </p:nvSpPr>
        <p:spPr>
          <a:xfrm>
            <a:off x="5478055" y="191895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Tree>
    <p:extLst>
      <p:ext uri="{BB962C8B-B14F-4D97-AF65-F5344CB8AC3E}">
        <p14:creationId xmlns:p14="http://schemas.microsoft.com/office/powerpoint/2010/main" val="37970570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8823997"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grpSp>
        <p:nvGrpSpPr>
          <p:cNvPr id="16" name="Group 15">
            <a:extLst>
              <a:ext uri="{FF2B5EF4-FFF2-40B4-BE49-F238E27FC236}">
                <a16:creationId xmlns:a16="http://schemas.microsoft.com/office/drawing/2014/main" id="{D2224C1D-E978-A779-C968-62D80A4F160A}"/>
              </a:ext>
            </a:extLst>
          </p:cNvPr>
          <p:cNvGrpSpPr/>
          <p:nvPr/>
        </p:nvGrpSpPr>
        <p:grpSpPr>
          <a:xfrm>
            <a:off x="1603387" y="1718874"/>
            <a:ext cx="1964643" cy="1604465"/>
            <a:chOff x="3336937" y="1637575"/>
            <a:chExt cx="1964643" cy="1604465"/>
          </a:xfrm>
        </p:grpSpPr>
        <p:grpSp>
          <p:nvGrpSpPr>
            <p:cNvPr id="2" name="Group 1">
              <a:extLst>
                <a:ext uri="{FF2B5EF4-FFF2-40B4-BE49-F238E27FC236}">
                  <a16:creationId xmlns:a16="http://schemas.microsoft.com/office/drawing/2014/main" id="{B66349B8-F98E-E28C-7AEC-6AD966B8C04F}"/>
                </a:ext>
              </a:extLst>
            </p:cNvPr>
            <p:cNvGrpSpPr/>
            <p:nvPr/>
          </p:nvGrpSpPr>
          <p:grpSpPr>
            <a:xfrm>
              <a:off x="3336937" y="1637575"/>
              <a:ext cx="1014813" cy="1313715"/>
              <a:chOff x="9592919" y="3281030"/>
              <a:chExt cx="2412301" cy="3122817"/>
            </a:xfrm>
          </p:grpSpPr>
          <p:sp>
            <p:nvSpPr>
              <p:cNvPr id="3" name="Freeform 158">
                <a:extLst>
                  <a:ext uri="{FF2B5EF4-FFF2-40B4-BE49-F238E27FC236}">
                    <a16:creationId xmlns:a16="http://schemas.microsoft.com/office/drawing/2014/main" id="{AB2D73EA-2D44-7EEB-3B47-F0006F8CDD4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 name="Group 3">
                <a:extLst>
                  <a:ext uri="{FF2B5EF4-FFF2-40B4-BE49-F238E27FC236}">
                    <a16:creationId xmlns:a16="http://schemas.microsoft.com/office/drawing/2014/main" id="{999025E1-E603-F73D-4CBD-403EEB26C716}"/>
                  </a:ext>
                </a:extLst>
              </p:cNvPr>
              <p:cNvGrpSpPr/>
              <p:nvPr/>
            </p:nvGrpSpPr>
            <p:grpSpPr>
              <a:xfrm>
                <a:off x="10528695" y="4589748"/>
                <a:ext cx="560994" cy="1088627"/>
                <a:chOff x="6048941" y="4798352"/>
                <a:chExt cx="549031" cy="1349261"/>
              </a:xfrm>
            </p:grpSpPr>
            <p:grpSp>
              <p:nvGrpSpPr>
                <p:cNvPr id="8" name="Group 7">
                  <a:extLst>
                    <a:ext uri="{FF2B5EF4-FFF2-40B4-BE49-F238E27FC236}">
                      <a16:creationId xmlns:a16="http://schemas.microsoft.com/office/drawing/2014/main" id="{D52A4B25-35EF-601B-330F-0D3941F3BB58}"/>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C3FE225A-BF65-A2F5-F943-037017141CE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F845C0DB-0A4D-7A18-40F2-76942F46B45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5">
                  <a:extLst>
                    <a:ext uri="{FF2B5EF4-FFF2-40B4-BE49-F238E27FC236}">
                      <a16:creationId xmlns:a16="http://schemas.microsoft.com/office/drawing/2014/main" id="{B2715BA2-41A7-086D-5CF9-2799CC209BB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Freeform 161">
                <a:extLst>
                  <a:ext uri="{FF2B5EF4-FFF2-40B4-BE49-F238E27FC236}">
                    <a16:creationId xmlns:a16="http://schemas.microsoft.com/office/drawing/2014/main" id="{5D84FC94-7E0A-2624-62DB-D5498397C58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11">
                <a:extLst>
                  <a:ext uri="{FF2B5EF4-FFF2-40B4-BE49-F238E27FC236}">
                    <a16:creationId xmlns:a16="http://schemas.microsoft.com/office/drawing/2014/main" id="{EDFD20D8-8AE1-09C3-4374-61854679513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B11E16D-E34E-5305-4CE0-D167A0F03C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3295650"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4237746"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4284698"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4237746"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728455"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987551"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6303271"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31" name="Picture 30">
            <a:extLst>
              <a:ext uri="{FF2B5EF4-FFF2-40B4-BE49-F238E27FC236}">
                <a16:creationId xmlns:a16="http://schemas.microsoft.com/office/drawing/2014/main" id="{CD3C62B0-58B9-1C26-3AA2-719480AAF8E1}"/>
              </a:ext>
            </a:extLst>
          </p:cNvPr>
          <p:cNvPicPr>
            <a:picLocks noChangeAspect="1"/>
          </p:cNvPicPr>
          <p:nvPr/>
        </p:nvPicPr>
        <p:blipFill>
          <a:blip r:embed="rId3"/>
          <a:stretch>
            <a:fillRect/>
          </a:stretch>
        </p:blipFill>
        <p:spPr>
          <a:xfrm>
            <a:off x="15446738" y="1950241"/>
            <a:ext cx="1325060" cy="1413909"/>
          </a:xfrm>
          <a:prstGeom prst="rect">
            <a:avLst/>
          </a:prstGeom>
        </p:spPr>
      </p:pic>
      <p:sp>
        <p:nvSpPr>
          <p:cNvPr id="32" name="TextBox 31">
            <a:extLst>
              <a:ext uri="{FF2B5EF4-FFF2-40B4-BE49-F238E27FC236}">
                <a16:creationId xmlns:a16="http://schemas.microsoft.com/office/drawing/2014/main" id="{344D1E47-85DC-7957-101D-AA55246484B1}"/>
              </a:ext>
            </a:extLst>
          </p:cNvPr>
          <p:cNvSpPr txBox="1"/>
          <p:nvPr/>
        </p:nvSpPr>
        <p:spPr>
          <a:xfrm>
            <a:off x="14202956"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320948172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9" name="!!AccessToken">
            <a:extLst>
              <a:ext uri="{FF2B5EF4-FFF2-40B4-BE49-F238E27FC236}">
                <a16:creationId xmlns:a16="http://schemas.microsoft.com/office/drawing/2014/main" id="{498AAD2B-FD8B-2DD1-A8A5-09063BF96B8C}"/>
              </a:ext>
            </a:extLst>
          </p:cNvPr>
          <p:cNvSpPr txBox="1"/>
          <p:nvPr/>
        </p:nvSpPr>
        <p:spPr>
          <a:xfrm>
            <a:off x="-1179432" y="208423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886093" y="3106931"/>
            <a:ext cx="2651833"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cxnSp>
        <p:nvCxnSpPr>
          <p:cNvPr id="32" name="!!Arrow 2">
            <a:extLst>
              <a:ext uri="{FF2B5EF4-FFF2-40B4-BE49-F238E27FC236}">
                <a16:creationId xmlns:a16="http://schemas.microsoft.com/office/drawing/2014/main" id="{37585225-8FD4-B09A-54D9-354876DC8C36}"/>
              </a:ext>
            </a:extLst>
          </p:cNvPr>
          <p:cNvCxnSpPr>
            <a:cxnSpLocks/>
          </p:cNvCxnSpPr>
          <p:nvPr/>
        </p:nvCxnSpPr>
        <p:spPr>
          <a:xfrm flipH="1">
            <a:off x="5069571" y="3087141"/>
            <a:ext cx="3624978" cy="0"/>
          </a:xfrm>
          <a:prstGeom prst="straightConnector1">
            <a:avLst/>
          </a:prstGeom>
          <a:ln w="25400">
            <a:solidFill>
              <a:schemeClr val="bg1">
                <a:lumMod val="95000"/>
              </a:schemeClr>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q2BG">
            <a:extLst>
              <a:ext uri="{FF2B5EF4-FFF2-40B4-BE49-F238E27FC236}">
                <a16:creationId xmlns:a16="http://schemas.microsoft.com/office/drawing/2014/main" id="{F0D8A030-5585-4064-F7BE-B4CB478A6C68}"/>
              </a:ext>
            </a:extLst>
          </p:cNvPr>
          <p:cNvSpPr/>
          <p:nvPr/>
        </p:nvSpPr>
        <p:spPr>
          <a:xfrm>
            <a:off x="5979867" y="2807600"/>
            <a:ext cx="1846776"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2Text">
            <a:extLst>
              <a:ext uri="{FF2B5EF4-FFF2-40B4-BE49-F238E27FC236}">
                <a16:creationId xmlns:a16="http://schemas.microsoft.com/office/drawing/2014/main" id="{097A1F6B-0D2B-D779-EFC1-A9E7467034D6}"/>
              </a:ext>
            </a:extLst>
          </p:cNvPr>
          <p:cNvSpPr txBox="1"/>
          <p:nvPr/>
        </p:nvSpPr>
        <p:spPr>
          <a:xfrm>
            <a:off x="6133754" y="2847498"/>
            <a:ext cx="1569660"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Who dis?</a:t>
            </a:r>
          </a:p>
          <a:p>
            <a:r>
              <a:rPr lang="en-US" sz="2000" dirty="0">
                <a:latin typeface="Courier New" panose="02070309020205020404" pitchFamily="49" charset="0"/>
                <a:cs typeface="Courier New" panose="02070309020205020404" pitchFamily="49" charset="0"/>
              </a:rPr>
              <a:t>302 to FB</a:t>
            </a:r>
            <a:endParaRPr lang="en-US" sz="2000" dirty="0">
              <a:solidFill>
                <a:schemeClr val="tx1"/>
              </a:solidFill>
              <a:latin typeface="Courier New" panose="02070309020205020404" pitchFamily="49" charset="0"/>
              <a:cs typeface="Courier New" panose="02070309020205020404" pitchFamily="49" charset="0"/>
            </a:endParaRPr>
          </a:p>
        </p:txBody>
      </p:sp>
      <p:grpSp>
        <p:nvGrpSpPr>
          <p:cNvPr id="37" name="Group 36">
            <a:extLst>
              <a:ext uri="{FF2B5EF4-FFF2-40B4-BE49-F238E27FC236}">
                <a16:creationId xmlns:a16="http://schemas.microsoft.com/office/drawing/2014/main" id="{37CAAE66-4EB1-0A7F-6111-B91E86327F8E}"/>
              </a:ext>
            </a:extLst>
          </p:cNvPr>
          <p:cNvGrpSpPr/>
          <p:nvPr/>
        </p:nvGrpSpPr>
        <p:grpSpPr>
          <a:xfrm>
            <a:off x="-3521063" y="1718874"/>
            <a:ext cx="1964643" cy="1604465"/>
            <a:chOff x="3336937" y="1637575"/>
            <a:chExt cx="1964643" cy="1604465"/>
          </a:xfrm>
        </p:grpSpPr>
        <p:grpSp>
          <p:nvGrpSpPr>
            <p:cNvPr id="38" name="Group 37">
              <a:extLst>
                <a:ext uri="{FF2B5EF4-FFF2-40B4-BE49-F238E27FC236}">
                  <a16:creationId xmlns:a16="http://schemas.microsoft.com/office/drawing/2014/main" id="{1C37A105-0A2E-2C79-FA60-64138B546FDD}"/>
                </a:ext>
              </a:extLst>
            </p:cNvPr>
            <p:cNvGrpSpPr/>
            <p:nvPr/>
          </p:nvGrpSpPr>
          <p:grpSpPr>
            <a:xfrm>
              <a:off x="3336937" y="1637575"/>
              <a:ext cx="1014813" cy="1313715"/>
              <a:chOff x="9592919" y="3281030"/>
              <a:chExt cx="2412301" cy="3122817"/>
            </a:xfrm>
          </p:grpSpPr>
          <p:sp>
            <p:nvSpPr>
              <p:cNvPr id="40" name="Freeform 158">
                <a:extLst>
                  <a:ext uri="{FF2B5EF4-FFF2-40B4-BE49-F238E27FC236}">
                    <a16:creationId xmlns:a16="http://schemas.microsoft.com/office/drawing/2014/main" id="{72645C72-ED01-1385-AE02-D0FFB5B6F397}"/>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1" name="Group 40">
                <a:extLst>
                  <a:ext uri="{FF2B5EF4-FFF2-40B4-BE49-F238E27FC236}">
                    <a16:creationId xmlns:a16="http://schemas.microsoft.com/office/drawing/2014/main" id="{D26E5093-2E6B-45D7-FCA6-4E2FBA14601F}"/>
                  </a:ext>
                </a:extLst>
              </p:cNvPr>
              <p:cNvGrpSpPr/>
              <p:nvPr/>
            </p:nvGrpSpPr>
            <p:grpSpPr>
              <a:xfrm>
                <a:off x="10528695" y="4589748"/>
                <a:ext cx="560994" cy="1088627"/>
                <a:chOff x="6048941" y="4798352"/>
                <a:chExt cx="549031" cy="1349261"/>
              </a:xfrm>
            </p:grpSpPr>
            <p:grpSp>
              <p:nvGrpSpPr>
                <p:cNvPr id="44" name="Group 43">
                  <a:extLst>
                    <a:ext uri="{FF2B5EF4-FFF2-40B4-BE49-F238E27FC236}">
                      <a16:creationId xmlns:a16="http://schemas.microsoft.com/office/drawing/2014/main" id="{2EB7D4E8-6874-5C72-BDAF-1DE17426307F}"/>
                    </a:ext>
                  </a:extLst>
                </p:cNvPr>
                <p:cNvGrpSpPr/>
                <p:nvPr/>
              </p:nvGrpSpPr>
              <p:grpSpPr>
                <a:xfrm>
                  <a:off x="6048941" y="4798352"/>
                  <a:ext cx="542456" cy="1088197"/>
                  <a:chOff x="6048941" y="4798352"/>
                  <a:chExt cx="542456" cy="1088197"/>
                </a:xfrm>
              </p:grpSpPr>
              <p:sp>
                <p:nvSpPr>
                  <p:cNvPr id="46" name="Freeform 159">
                    <a:extLst>
                      <a:ext uri="{FF2B5EF4-FFF2-40B4-BE49-F238E27FC236}">
                        <a16:creationId xmlns:a16="http://schemas.microsoft.com/office/drawing/2014/main" id="{71275661-1168-99E0-B9E4-9A829F9973D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0">
                    <a:extLst>
                      <a:ext uri="{FF2B5EF4-FFF2-40B4-BE49-F238E27FC236}">
                        <a16:creationId xmlns:a16="http://schemas.microsoft.com/office/drawing/2014/main" id="{E1F53FBF-117B-57F3-E9BC-FFA63522D625}"/>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5" name="Freeform 165">
                  <a:extLst>
                    <a:ext uri="{FF2B5EF4-FFF2-40B4-BE49-F238E27FC236}">
                      <a16:creationId xmlns:a16="http://schemas.microsoft.com/office/drawing/2014/main" id="{CBCB0686-5EE6-A6FC-DC4F-A3A8DD0269A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161">
                <a:extLst>
                  <a:ext uri="{FF2B5EF4-FFF2-40B4-BE49-F238E27FC236}">
                    <a16:creationId xmlns:a16="http://schemas.microsoft.com/office/drawing/2014/main" id="{8DD15845-9FDD-09C0-4684-91959DD3B20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11">
                <a:extLst>
                  <a:ext uri="{FF2B5EF4-FFF2-40B4-BE49-F238E27FC236}">
                    <a16:creationId xmlns:a16="http://schemas.microsoft.com/office/drawing/2014/main" id="{4E2106F9-71BC-C7D0-D8D0-0805ED236D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9" name="Picture 2">
              <a:extLst>
                <a:ext uri="{FF2B5EF4-FFF2-40B4-BE49-F238E27FC236}">
                  <a16:creationId xmlns:a16="http://schemas.microsoft.com/office/drawing/2014/main" id="{1623B0BD-9005-FED4-7996-0868083180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7606" y="2078568"/>
              <a:ext cx="943974" cy="11634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5666183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right)">
                                      <p:cBhvr>
                                        <p:cTn id="18" dur="500"/>
                                        <p:tgtEl>
                                          <p:spTgt spid="32"/>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p:bldP spid="33" grpId="0" animBg="1"/>
      <p:bldP spid="34" grpId="0"/>
    </p:bld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87615" y="2999807"/>
            <a:ext cx="3404006" cy="1126533"/>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419101" y="3106931"/>
            <a:ext cx="3118826"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More like “super sneaky stuff”…</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5171967"/>
            <a:ext cx="1395034" cy="1346673"/>
          </a:xfrm>
          <a:prstGeom prst="rect">
            <a:avLst/>
          </a:prstGeom>
        </p:spPr>
      </p:pic>
      <p:cxnSp>
        <p:nvCxnSpPr>
          <p:cNvPr id="35" name="!!Arrow 6">
            <a:extLst>
              <a:ext uri="{FF2B5EF4-FFF2-40B4-BE49-F238E27FC236}">
                <a16:creationId xmlns:a16="http://schemas.microsoft.com/office/drawing/2014/main" id="{579005EA-AAF4-FE38-C767-E1F09B3AC6A5}"/>
              </a:ext>
            </a:extLst>
          </p:cNvPr>
          <p:cNvCxnSpPr>
            <a:cxnSpLocks/>
          </p:cNvCxnSpPr>
          <p:nvPr/>
        </p:nvCxnSpPr>
        <p:spPr>
          <a:xfrm>
            <a:off x="9536263" y="3332864"/>
            <a:ext cx="0" cy="1715386"/>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q6BG">
            <a:extLst>
              <a:ext uri="{FF2B5EF4-FFF2-40B4-BE49-F238E27FC236}">
                <a16:creationId xmlns:a16="http://schemas.microsoft.com/office/drawing/2014/main" id="{DFB392F0-9F76-AB41-10BA-7375BB0345D5}"/>
              </a:ext>
            </a:extLst>
          </p:cNvPr>
          <p:cNvSpPr/>
          <p:nvPr/>
        </p:nvSpPr>
        <p:spPr>
          <a:xfrm>
            <a:off x="9269111" y="3847193"/>
            <a:ext cx="2339099"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7" name="!!Req6Text">
            <a:extLst>
              <a:ext uri="{FF2B5EF4-FFF2-40B4-BE49-F238E27FC236}">
                <a16:creationId xmlns:a16="http://schemas.microsoft.com/office/drawing/2014/main" id="{09BEE84F-06D2-36AF-5304-958B1B9ED533}"/>
              </a:ext>
            </a:extLst>
          </p:cNvPr>
          <p:cNvSpPr txBox="1"/>
          <p:nvPr/>
        </p:nvSpPr>
        <p:spPr>
          <a:xfrm>
            <a:off x="9316062" y="3847194"/>
            <a:ext cx="2144677"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/get/email</a:t>
            </a:r>
          </a:p>
        </p:txBody>
      </p:sp>
      <p:sp>
        <p:nvSpPr>
          <p:cNvPr id="38" name="!!AccessToken2">
            <a:extLst>
              <a:ext uri="{FF2B5EF4-FFF2-40B4-BE49-F238E27FC236}">
                <a16:creationId xmlns:a16="http://schemas.microsoft.com/office/drawing/2014/main" id="{E2F4EBD3-3B59-31CD-FA8E-1BCA953035BC}"/>
              </a:ext>
            </a:extLst>
          </p:cNvPr>
          <p:cNvSpPr txBox="1"/>
          <p:nvPr/>
        </p:nvSpPr>
        <p:spPr>
          <a:xfrm>
            <a:off x="9269110" y="4106331"/>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Alice_</a:t>
            </a:r>
            <a:r>
              <a:rPr lang="en-US" sz="2000" dirty="0" err="1">
                <a:solidFill>
                  <a:srgbClr val="F237E0"/>
                </a:solidFill>
                <a:latin typeface="Courier New" panose="02070309020205020404" pitchFamily="49" charset="0"/>
                <a:cs typeface="Courier New" panose="02070309020205020404" pitchFamily="49" charset="0"/>
              </a:rPr>
              <a:t>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cxnSp>
        <p:nvCxnSpPr>
          <p:cNvPr id="39" name="!!Arrow 7">
            <a:extLst>
              <a:ext uri="{FF2B5EF4-FFF2-40B4-BE49-F238E27FC236}">
                <a16:creationId xmlns:a16="http://schemas.microsoft.com/office/drawing/2014/main" id="{01EDBB17-212D-8617-3145-6F022A42295A}"/>
              </a:ext>
            </a:extLst>
          </p:cNvPr>
          <p:cNvCxnSpPr>
            <a:cxnSpLocks/>
          </p:cNvCxnSpPr>
          <p:nvPr/>
        </p:nvCxnSpPr>
        <p:spPr>
          <a:xfrm flipV="1">
            <a:off x="8865703" y="3314675"/>
            <a:ext cx="0" cy="171538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1" name="!!RespBG">
            <a:extLst>
              <a:ext uri="{FF2B5EF4-FFF2-40B4-BE49-F238E27FC236}">
                <a16:creationId xmlns:a16="http://schemas.microsoft.com/office/drawing/2014/main" id="{ACC68D77-2BDA-FCA7-71AB-8DF0F8B1E04B}"/>
              </a:ext>
            </a:extLst>
          </p:cNvPr>
          <p:cNvSpPr/>
          <p:nvPr/>
        </p:nvSpPr>
        <p:spPr>
          <a:xfrm>
            <a:off x="7044956" y="3848325"/>
            <a:ext cx="2062553" cy="70675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Resp">
            <a:extLst>
              <a:ext uri="{FF2B5EF4-FFF2-40B4-BE49-F238E27FC236}">
                <a16:creationId xmlns:a16="http://schemas.microsoft.com/office/drawing/2014/main" id="{B94C0077-E68A-6E26-FFA2-D2204D626F0F}"/>
              </a:ext>
            </a:extLst>
          </p:cNvPr>
          <p:cNvSpPr txBox="1"/>
          <p:nvPr/>
        </p:nvSpPr>
        <p:spPr>
          <a:xfrm>
            <a:off x="7192428" y="3847193"/>
            <a:ext cx="1877437"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Email: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alice</a:t>
            </a:r>
            <a:r>
              <a:rPr lang="en-US" sz="2000" b="1" dirty="0">
                <a:latin typeface="Courier New" panose="02070309020205020404" pitchFamily="49" charset="0"/>
                <a:cs typeface="Courier New" panose="02070309020205020404" pitchFamily="49" charset="0"/>
              </a:rPr>
              <a:t>@… }</a:t>
            </a:r>
          </a:p>
        </p:txBody>
      </p:sp>
      <p:sp>
        <p:nvSpPr>
          <p:cNvPr id="43" name="Rectangle: Rounded Corners 42">
            <a:extLst>
              <a:ext uri="{FF2B5EF4-FFF2-40B4-BE49-F238E27FC236}">
                <a16:creationId xmlns:a16="http://schemas.microsoft.com/office/drawing/2014/main" id="{A306AC35-DCEC-F2BA-4A1C-F6AF3CC768C0}"/>
              </a:ext>
            </a:extLst>
          </p:cNvPr>
          <p:cNvSpPr/>
          <p:nvPr/>
        </p:nvSpPr>
        <p:spPr>
          <a:xfrm>
            <a:off x="7481170" y="4200568"/>
            <a:ext cx="1271236" cy="281940"/>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443D52FA-CF65-F3A1-10D9-543A5B80A3A6}"/>
              </a:ext>
            </a:extLst>
          </p:cNvPr>
          <p:cNvGrpSpPr/>
          <p:nvPr/>
        </p:nvGrpSpPr>
        <p:grpSpPr>
          <a:xfrm>
            <a:off x="3556736" y="3843609"/>
            <a:ext cx="3372445" cy="1016935"/>
            <a:chOff x="-1881491" y="3216501"/>
            <a:chExt cx="3372445" cy="1016935"/>
          </a:xfrm>
        </p:grpSpPr>
        <p:pic>
          <p:nvPicPr>
            <p:cNvPr id="45" name="Picture 44">
              <a:extLst>
                <a:ext uri="{FF2B5EF4-FFF2-40B4-BE49-F238E27FC236}">
                  <a16:creationId xmlns:a16="http://schemas.microsoft.com/office/drawing/2014/main" id="{891C3ADF-2E85-CD89-AED8-6B994267C4A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6" name="Rectangle: Rounded Corners 45">
              <a:extLst>
                <a:ext uri="{FF2B5EF4-FFF2-40B4-BE49-F238E27FC236}">
                  <a16:creationId xmlns:a16="http://schemas.microsoft.com/office/drawing/2014/main" id="{55CE2095-F932-21CE-3A03-AFA79453F677}"/>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46">
              <a:extLst>
                <a:ext uri="{FF2B5EF4-FFF2-40B4-BE49-F238E27FC236}">
                  <a16:creationId xmlns:a16="http://schemas.microsoft.com/office/drawing/2014/main" id="{AEA12EBA-9169-D877-0D49-95F4F389A8AF}"/>
                </a:ext>
              </a:extLst>
            </p:cNvPr>
            <p:cNvGrpSpPr/>
            <p:nvPr/>
          </p:nvGrpSpPr>
          <p:grpSpPr>
            <a:xfrm>
              <a:off x="-576426" y="3356578"/>
              <a:ext cx="528269" cy="683865"/>
              <a:chOff x="9592919" y="3281030"/>
              <a:chExt cx="2412301" cy="3122817"/>
            </a:xfrm>
          </p:grpSpPr>
          <p:sp>
            <p:nvSpPr>
              <p:cNvPr id="50" name="Freeform 158">
                <a:extLst>
                  <a:ext uri="{FF2B5EF4-FFF2-40B4-BE49-F238E27FC236}">
                    <a16:creationId xmlns:a16="http://schemas.microsoft.com/office/drawing/2014/main" id="{4BF3506E-E3D1-006B-9945-2F5E74EA40C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1" name="Group 50">
                <a:extLst>
                  <a:ext uri="{FF2B5EF4-FFF2-40B4-BE49-F238E27FC236}">
                    <a16:creationId xmlns:a16="http://schemas.microsoft.com/office/drawing/2014/main" id="{70F55AB0-6C48-6DD6-7D57-16AEED32B8F7}"/>
                  </a:ext>
                </a:extLst>
              </p:cNvPr>
              <p:cNvGrpSpPr/>
              <p:nvPr/>
            </p:nvGrpSpPr>
            <p:grpSpPr>
              <a:xfrm>
                <a:off x="10528695" y="4589748"/>
                <a:ext cx="560994" cy="1088627"/>
                <a:chOff x="6048941" y="4798352"/>
                <a:chExt cx="549031" cy="1349261"/>
              </a:xfrm>
            </p:grpSpPr>
            <p:grpSp>
              <p:nvGrpSpPr>
                <p:cNvPr id="54" name="Group 53">
                  <a:extLst>
                    <a:ext uri="{FF2B5EF4-FFF2-40B4-BE49-F238E27FC236}">
                      <a16:creationId xmlns:a16="http://schemas.microsoft.com/office/drawing/2014/main" id="{782C5F86-C9C0-DB8B-E421-6895812D8134}"/>
                    </a:ext>
                  </a:extLst>
                </p:cNvPr>
                <p:cNvGrpSpPr/>
                <p:nvPr/>
              </p:nvGrpSpPr>
              <p:grpSpPr>
                <a:xfrm>
                  <a:off x="6048941" y="4798352"/>
                  <a:ext cx="542456" cy="1088197"/>
                  <a:chOff x="6048941" y="4798352"/>
                  <a:chExt cx="542456" cy="1088197"/>
                </a:xfrm>
              </p:grpSpPr>
              <p:sp>
                <p:nvSpPr>
                  <p:cNvPr id="56" name="Freeform 159">
                    <a:extLst>
                      <a:ext uri="{FF2B5EF4-FFF2-40B4-BE49-F238E27FC236}">
                        <a16:creationId xmlns:a16="http://schemas.microsoft.com/office/drawing/2014/main" id="{64796661-0994-4C22-5F4C-F2F80C4525DB}"/>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60">
                    <a:extLst>
                      <a:ext uri="{FF2B5EF4-FFF2-40B4-BE49-F238E27FC236}">
                        <a16:creationId xmlns:a16="http://schemas.microsoft.com/office/drawing/2014/main" id="{1F63A504-0C65-FDEF-8FB0-CEB83E1E8FA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5" name="Freeform 165">
                  <a:extLst>
                    <a:ext uri="{FF2B5EF4-FFF2-40B4-BE49-F238E27FC236}">
                      <a16:creationId xmlns:a16="http://schemas.microsoft.com/office/drawing/2014/main" id="{3A8737CE-23FF-4D30-336E-4568CE96C94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2" name="Freeform 161">
                <a:extLst>
                  <a:ext uri="{FF2B5EF4-FFF2-40B4-BE49-F238E27FC236}">
                    <a16:creationId xmlns:a16="http://schemas.microsoft.com/office/drawing/2014/main" id="{31C15379-349F-480C-A2E4-7FF46A7A629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3" name="Freeform 11">
                <a:extLst>
                  <a:ext uri="{FF2B5EF4-FFF2-40B4-BE49-F238E27FC236}">
                    <a16:creationId xmlns:a16="http://schemas.microsoft.com/office/drawing/2014/main" id="{8C9088EB-DC2B-1295-C96E-50C3924E64E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BD21230A-E09F-C2B9-26A6-0302742C4FF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9" name="TextBox 48">
              <a:extLst>
                <a:ext uri="{FF2B5EF4-FFF2-40B4-BE49-F238E27FC236}">
                  <a16:creationId xmlns:a16="http://schemas.microsoft.com/office/drawing/2014/main" id="{B039DEE3-6772-28E6-D01F-9629D3FCA52F}"/>
                </a:ext>
              </a:extLst>
            </p:cNvPr>
            <p:cNvSpPr txBox="1"/>
            <p:nvPr/>
          </p:nvSpPr>
          <p:spPr>
            <a:xfrm>
              <a:off x="-4450" y="3674224"/>
              <a:ext cx="126188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sp>
        <p:nvSpPr>
          <p:cNvPr id="58" name="Rectangle: Rounded Corners 57">
            <a:extLst>
              <a:ext uri="{FF2B5EF4-FFF2-40B4-BE49-F238E27FC236}">
                <a16:creationId xmlns:a16="http://schemas.microsoft.com/office/drawing/2014/main" id="{40078FB6-BA61-F66B-6070-996EDD032F62}"/>
              </a:ext>
            </a:extLst>
          </p:cNvPr>
          <p:cNvSpPr/>
          <p:nvPr/>
        </p:nvSpPr>
        <p:spPr>
          <a:xfrm>
            <a:off x="5437841" y="4326213"/>
            <a:ext cx="1301647" cy="36493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328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2" presetClass="entr" presetSubtype="4"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p:bldP spid="41" grpId="0" animBg="1"/>
      <p:bldP spid="42" grpId="0"/>
      <p:bldP spid="43" grpId="0" animBg="1"/>
      <p:bldP spid="5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EF64E0-18C3-E367-BD25-86394A6EF8B5}"/>
              </a:ext>
            </a:extLst>
          </p:cNvPr>
          <p:cNvGrpSpPr/>
          <p:nvPr/>
        </p:nvGrpSpPr>
        <p:grpSpPr>
          <a:xfrm>
            <a:off x="3406819" y="1561164"/>
            <a:ext cx="1761273" cy="1771700"/>
            <a:chOff x="8153400" y="1588035"/>
            <a:chExt cx="1761273" cy="177170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8347657"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8153400" y="1588035"/>
              <a:ext cx="1761273"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Totes Trusty</a:t>
              </a:r>
            </a:p>
          </p:txBody>
        </p:sp>
      </p:grpSp>
      <p:cxnSp>
        <p:nvCxnSpPr>
          <p:cNvPr id="22" name="!!Arrow 1">
            <a:extLst>
              <a:ext uri="{FF2B5EF4-FFF2-40B4-BE49-F238E27FC236}">
                <a16:creationId xmlns:a16="http://schemas.microsoft.com/office/drawing/2014/main" id="{E7FB7AAF-8E15-EFFC-826C-3B0E45B05939}"/>
              </a:ext>
            </a:extLst>
          </p:cNvPr>
          <p:cNvCxnSpPr>
            <a:cxnSpLocks/>
          </p:cNvCxnSpPr>
          <p:nvPr/>
        </p:nvCxnSpPr>
        <p:spPr>
          <a:xfrm>
            <a:off x="-2121528" y="2074267"/>
            <a:ext cx="5722604"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3" name="!!Req5BG">
            <a:extLst>
              <a:ext uri="{FF2B5EF4-FFF2-40B4-BE49-F238E27FC236}">
                <a16:creationId xmlns:a16="http://schemas.microsoft.com/office/drawing/2014/main" id="{57D58FB9-CF59-49F7-268B-552B2630A051}"/>
              </a:ext>
            </a:extLst>
          </p:cNvPr>
          <p:cNvSpPr/>
          <p:nvPr/>
        </p:nvSpPr>
        <p:spPr>
          <a:xfrm>
            <a:off x="-1179432" y="1825098"/>
            <a:ext cx="3570207" cy="67965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4" name="!!Req5Text">
            <a:extLst>
              <a:ext uri="{FF2B5EF4-FFF2-40B4-BE49-F238E27FC236}">
                <a16:creationId xmlns:a16="http://schemas.microsoft.com/office/drawing/2014/main" id="{061EC32E-7D34-821F-415C-D2E3633C0E70}"/>
              </a:ext>
            </a:extLst>
          </p:cNvPr>
          <p:cNvSpPr txBox="1"/>
          <p:nvPr/>
        </p:nvSpPr>
        <p:spPr>
          <a:xfrm>
            <a:off x="-1132480" y="1825099"/>
            <a:ext cx="3570206"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I want a photo card!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8" name="!!Sidebar 2">
            <a:extLst>
              <a:ext uri="{FF2B5EF4-FFF2-40B4-BE49-F238E27FC236}">
                <a16:creationId xmlns:a16="http://schemas.microsoft.com/office/drawing/2014/main" id="{104EC17C-5223-03DD-61A5-EDB088300FB0}"/>
              </a:ext>
            </a:extLst>
          </p:cNvPr>
          <p:cNvSpPr txBox="1"/>
          <p:nvPr/>
        </p:nvSpPr>
        <p:spPr>
          <a:xfrm>
            <a:off x="2231605" y="274300"/>
            <a:ext cx="7683069" cy="707886"/>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pic>
        <p:nvPicPr>
          <p:cNvPr id="15" name="Picture 2">
            <a:extLst>
              <a:ext uri="{FF2B5EF4-FFF2-40B4-BE49-F238E27FC236}">
                <a16:creationId xmlns:a16="http://schemas.microsoft.com/office/drawing/2014/main" id="{AC9448E8-D81F-079A-752A-82AE978BC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311277" y="1907726"/>
            <a:ext cx="1758294" cy="2052073"/>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curse you">
            <a:extLst>
              <a:ext uri="{FF2B5EF4-FFF2-40B4-BE49-F238E27FC236}">
                <a16:creationId xmlns:a16="http://schemas.microsoft.com/office/drawing/2014/main" id="{6D820FBC-559A-C07B-1EE2-CE64D5BA10B4}"/>
              </a:ext>
            </a:extLst>
          </p:cNvPr>
          <p:cNvSpPr/>
          <p:nvPr/>
        </p:nvSpPr>
        <p:spPr>
          <a:xfrm>
            <a:off x="570373" y="2999808"/>
            <a:ext cx="2921247" cy="746158"/>
          </a:xfrm>
          <a:prstGeom prst="cloudCallout">
            <a:avLst>
              <a:gd name="adj1" fmla="val 52368"/>
              <a:gd name="adj2" fmla="val -6756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BCE90F75-600F-5369-4927-78274CA08406}"/>
              </a:ext>
            </a:extLst>
          </p:cNvPr>
          <p:cNvSpPr txBox="1"/>
          <p:nvPr/>
        </p:nvSpPr>
        <p:spPr>
          <a:xfrm>
            <a:off x="1495693" y="3106931"/>
            <a:ext cx="2651833"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Gotcha!</a:t>
            </a:r>
            <a:endParaRPr lang="en-US" dirty="0">
              <a:solidFill>
                <a:schemeClr val="bg1">
                  <a:lumMod val="50000"/>
                </a:schemeClr>
              </a:solidFill>
              <a:latin typeface="Segoe Print" panose="02000600000000000000" pitchFamily="2" charset="0"/>
            </a:endParaRPr>
          </a:p>
        </p:txBody>
      </p:sp>
      <p:pic>
        <p:nvPicPr>
          <p:cNvPr id="18" name="Picture 17">
            <a:extLst>
              <a:ext uri="{FF2B5EF4-FFF2-40B4-BE49-F238E27FC236}">
                <a16:creationId xmlns:a16="http://schemas.microsoft.com/office/drawing/2014/main" id="{1EBAB5F8-C457-41D3-59DD-BDF24EC0EE82}"/>
              </a:ext>
            </a:extLst>
          </p:cNvPr>
          <p:cNvPicPr>
            <a:picLocks noChangeAspect="1"/>
          </p:cNvPicPr>
          <p:nvPr/>
        </p:nvPicPr>
        <p:blipFill>
          <a:blip r:embed="rId3"/>
          <a:stretch>
            <a:fillRect/>
          </a:stretch>
        </p:blipFill>
        <p:spPr>
          <a:xfrm>
            <a:off x="8583033" y="1950241"/>
            <a:ext cx="1325060" cy="1413909"/>
          </a:xfrm>
          <a:prstGeom prst="rect">
            <a:avLst/>
          </a:prstGeom>
        </p:spPr>
      </p:pic>
      <p:sp>
        <p:nvSpPr>
          <p:cNvPr id="19" name="TextBox 18">
            <a:extLst>
              <a:ext uri="{FF2B5EF4-FFF2-40B4-BE49-F238E27FC236}">
                <a16:creationId xmlns:a16="http://schemas.microsoft.com/office/drawing/2014/main" id="{9AD275C5-FE8D-F381-4F8D-15437EE8E862}"/>
              </a:ext>
            </a:extLst>
          </p:cNvPr>
          <p:cNvSpPr txBox="1"/>
          <p:nvPr/>
        </p:nvSpPr>
        <p:spPr>
          <a:xfrm>
            <a:off x="733925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cxnSp>
        <p:nvCxnSpPr>
          <p:cNvPr id="25" name="!!Arrow 6">
            <a:extLst>
              <a:ext uri="{FF2B5EF4-FFF2-40B4-BE49-F238E27FC236}">
                <a16:creationId xmlns:a16="http://schemas.microsoft.com/office/drawing/2014/main" id="{9EA2C70B-5C1E-304E-7568-05416A35A1F3}"/>
              </a:ext>
            </a:extLst>
          </p:cNvPr>
          <p:cNvCxnSpPr>
            <a:cxnSpLocks/>
          </p:cNvCxnSpPr>
          <p:nvPr/>
        </p:nvCxnSpPr>
        <p:spPr>
          <a:xfrm>
            <a:off x="4851788" y="2233896"/>
            <a:ext cx="3842761"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Req6BG">
            <a:extLst>
              <a:ext uri="{FF2B5EF4-FFF2-40B4-BE49-F238E27FC236}">
                <a16:creationId xmlns:a16="http://schemas.microsoft.com/office/drawing/2014/main" id="{88F6296A-4F86-3059-720C-511C21DD64C7}"/>
              </a:ext>
            </a:extLst>
          </p:cNvPr>
          <p:cNvSpPr/>
          <p:nvPr/>
        </p:nvSpPr>
        <p:spPr>
          <a:xfrm>
            <a:off x="5584661" y="1984727"/>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0" name="!!Req6Text">
            <a:extLst>
              <a:ext uri="{FF2B5EF4-FFF2-40B4-BE49-F238E27FC236}">
                <a16:creationId xmlns:a16="http://schemas.microsoft.com/office/drawing/2014/main" id="{5B73D16B-90FF-75C0-C748-39FF4E6C0912}"/>
              </a:ext>
            </a:extLst>
          </p:cNvPr>
          <p:cNvSpPr txBox="1"/>
          <p:nvPr/>
        </p:nvSpPr>
        <p:spPr>
          <a:xfrm>
            <a:off x="5631612" y="1984728"/>
            <a:ext cx="2598762" cy="707886"/>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Hey, uh, can I have some data?</a:t>
            </a:r>
          </a:p>
        </p:txBody>
      </p:sp>
      <p:sp>
        <p:nvSpPr>
          <p:cNvPr id="29" name="!!AccessToken">
            <a:extLst>
              <a:ext uri="{FF2B5EF4-FFF2-40B4-BE49-F238E27FC236}">
                <a16:creationId xmlns:a16="http://schemas.microsoft.com/office/drawing/2014/main" id="{498AAD2B-FD8B-2DD1-A8A5-09063BF96B8C}"/>
              </a:ext>
            </a:extLst>
          </p:cNvPr>
          <p:cNvSpPr txBox="1"/>
          <p:nvPr/>
        </p:nvSpPr>
        <p:spPr>
          <a:xfrm>
            <a:off x="5584661" y="2558056"/>
            <a:ext cx="2185214" cy="400110"/>
          </a:xfrm>
          <a:prstGeom prst="rect">
            <a:avLst/>
          </a:prstGeom>
          <a:noFill/>
        </p:spPr>
        <p:txBody>
          <a:bodyPr wrap="none" rtlCol="0">
            <a:spAutoFit/>
          </a:bodyPr>
          <a:lstStyle/>
          <a:p>
            <a:r>
              <a:rPr lang="en-US" sz="2000" dirty="0">
                <a:solidFill>
                  <a:srgbClr val="F237E0"/>
                </a:solidFill>
                <a:latin typeface="Courier New" panose="02070309020205020404" pitchFamily="49" charset="0"/>
                <a:cs typeface="Courier New" panose="02070309020205020404" pitchFamily="49" charset="0"/>
              </a:rPr>
              <a:t>&lt;</a:t>
            </a:r>
            <a:r>
              <a:rPr lang="en-US" sz="2000" b="1" dirty="0" err="1">
                <a:solidFill>
                  <a:srgbClr val="F237E0"/>
                </a:solidFill>
                <a:latin typeface="Courier New" panose="02070309020205020404" pitchFamily="49" charset="0"/>
                <a:cs typeface="Courier New" panose="02070309020205020404" pitchFamily="49" charset="0"/>
              </a:rPr>
              <a:t>Alice</a:t>
            </a:r>
            <a:r>
              <a:rPr lang="en-US" sz="2000" dirty="0" err="1">
                <a:solidFill>
                  <a:srgbClr val="F237E0"/>
                </a:solidFill>
                <a:latin typeface="Courier New" panose="02070309020205020404" pitchFamily="49" charset="0"/>
                <a:cs typeface="Courier New" panose="02070309020205020404" pitchFamily="49" charset="0"/>
              </a:rPr>
              <a:t>_token</a:t>
            </a:r>
            <a:r>
              <a:rPr lang="en-US" sz="2000" dirty="0">
                <a:solidFill>
                  <a:srgbClr val="F237E0"/>
                </a:solidFill>
                <a:latin typeface="Courier New" panose="02070309020205020404" pitchFamily="49" charset="0"/>
                <a:cs typeface="Courier New" panose="02070309020205020404" pitchFamily="49" charset="0"/>
              </a:rPr>
              <a:t>&gt;</a:t>
            </a:r>
            <a:endParaRPr lang="en-US" sz="2000" b="1" dirty="0">
              <a:solidFill>
                <a:srgbClr val="F237E0"/>
              </a:solidFill>
              <a:latin typeface="Courier New" panose="02070309020205020404" pitchFamily="49" charset="0"/>
              <a:cs typeface="Courier New" panose="02070309020205020404" pitchFamily="49" charset="0"/>
            </a:endParaRPr>
          </a:p>
        </p:txBody>
      </p:sp>
      <p:pic>
        <p:nvPicPr>
          <p:cNvPr id="31" name="!!FB Logo">
            <a:extLst>
              <a:ext uri="{FF2B5EF4-FFF2-40B4-BE49-F238E27FC236}">
                <a16:creationId xmlns:a16="http://schemas.microsoft.com/office/drawing/2014/main" id="{4C6CAB1A-9EB4-C2C6-E358-2AD004F3C0F1}"/>
              </a:ext>
            </a:extLst>
          </p:cNvPr>
          <p:cNvPicPr>
            <a:picLocks noChangeAspect="1"/>
          </p:cNvPicPr>
          <p:nvPr/>
        </p:nvPicPr>
        <p:blipFill>
          <a:blip r:embed="rId5"/>
          <a:stretch>
            <a:fillRect/>
          </a:stretch>
        </p:blipFill>
        <p:spPr>
          <a:xfrm>
            <a:off x="8547978" y="6931023"/>
            <a:ext cx="1395034" cy="1346673"/>
          </a:xfrm>
          <a:prstGeom prst="rect">
            <a:avLst/>
          </a:prstGeom>
        </p:spPr>
      </p:pic>
      <p:cxnSp>
        <p:nvCxnSpPr>
          <p:cNvPr id="39" name="!!Arrow 8">
            <a:extLst>
              <a:ext uri="{FF2B5EF4-FFF2-40B4-BE49-F238E27FC236}">
                <a16:creationId xmlns:a16="http://schemas.microsoft.com/office/drawing/2014/main" id="{01EDBB17-212D-8617-3145-6F022A42295A}"/>
              </a:ext>
            </a:extLst>
          </p:cNvPr>
          <p:cNvCxnSpPr>
            <a:cxnSpLocks/>
          </p:cNvCxnSpPr>
          <p:nvPr/>
        </p:nvCxnSpPr>
        <p:spPr>
          <a:xfrm flipH="1">
            <a:off x="5069571" y="3314675"/>
            <a:ext cx="3686971" cy="1818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4" name="!!Req7BG">
            <a:extLst>
              <a:ext uri="{FF2B5EF4-FFF2-40B4-BE49-F238E27FC236}">
                <a16:creationId xmlns:a16="http://schemas.microsoft.com/office/drawing/2014/main" id="{74555BC4-B6A7-B7F3-6768-A8151533689D}"/>
              </a:ext>
            </a:extLst>
          </p:cNvPr>
          <p:cNvSpPr/>
          <p:nvPr/>
        </p:nvSpPr>
        <p:spPr>
          <a:xfrm>
            <a:off x="5584661" y="3212370"/>
            <a:ext cx="2598762" cy="10478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0" name="!!Req7Text">
            <a:extLst>
              <a:ext uri="{FF2B5EF4-FFF2-40B4-BE49-F238E27FC236}">
                <a16:creationId xmlns:a16="http://schemas.microsoft.com/office/drawing/2014/main" id="{538EC06D-6DCF-D8B3-F07C-66CEFD7EB72D}"/>
              </a:ext>
            </a:extLst>
          </p:cNvPr>
          <p:cNvSpPr txBox="1"/>
          <p:nvPr/>
        </p:nvSpPr>
        <p:spPr>
          <a:xfrm>
            <a:off x="5631612" y="3212370"/>
            <a:ext cx="2598762" cy="1015663"/>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Hello </a:t>
            </a:r>
            <a:r>
              <a:rPr lang="en-US" sz="2000" b="1" dirty="0">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Here's your secret stuff!</a:t>
            </a:r>
          </a:p>
        </p:txBody>
      </p:sp>
    </p:spTree>
    <p:extLst>
      <p:ext uri="{BB962C8B-B14F-4D97-AF65-F5344CB8AC3E}">
        <p14:creationId xmlns:p14="http://schemas.microsoft.com/office/powerpoint/2010/main" val="13525441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0" grpId="0"/>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3E86D5B-76AA-3A0B-823C-A5FE46B31F66}"/>
              </a:ext>
            </a:extLst>
          </p:cNvPr>
          <p:cNvPicPr>
            <a:picLocks noChangeAspect="1"/>
          </p:cNvPicPr>
          <p:nvPr/>
        </p:nvPicPr>
        <p:blipFill>
          <a:blip r:embed="rId3"/>
          <a:stretch>
            <a:fillRect/>
          </a:stretch>
        </p:blipFill>
        <p:spPr>
          <a:xfrm>
            <a:off x="-2499413" y="1945826"/>
            <a:ext cx="1325060" cy="1413909"/>
          </a:xfrm>
          <a:prstGeom prst="rect">
            <a:avLst/>
          </a:prstGeom>
        </p:spPr>
      </p:pic>
      <p:sp>
        <p:nvSpPr>
          <p:cNvPr id="20" name="TextBox 19">
            <a:extLst>
              <a:ext uri="{FF2B5EF4-FFF2-40B4-BE49-F238E27FC236}">
                <a16:creationId xmlns:a16="http://schemas.microsoft.com/office/drawing/2014/main" id="{60060839-7ADC-605C-0BFE-A80EBD871FEB}"/>
              </a:ext>
            </a:extLst>
          </p:cNvPr>
          <p:cNvSpPr txBox="1"/>
          <p:nvPr/>
        </p:nvSpPr>
        <p:spPr>
          <a:xfrm>
            <a:off x="-3876545" y="1588035"/>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Totally Trustworthy </a:t>
            </a:r>
            <a:r>
              <a:rPr lang="en-US" sz="2400" dirty="0" err="1">
                <a:solidFill>
                  <a:srgbClr val="D37011"/>
                </a:solidFill>
                <a:latin typeface="Corbel" panose="020B0503020204020204" pitchFamily="34" charset="0"/>
              </a:rPr>
              <a:t>Fotos</a:t>
            </a:r>
            <a:endParaRPr lang="en-US" sz="2400" dirty="0">
              <a:solidFill>
                <a:srgbClr val="D37011"/>
              </a:solidFill>
              <a:latin typeface="Corbel" panose="020B0503020204020204" pitchFamily="34"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216365" y="2124935"/>
            <a:ext cx="7683069" cy="2554545"/>
          </a:xfrm>
          <a:prstGeom prst="rect">
            <a:avLst/>
          </a:prstGeom>
          <a:noFill/>
        </p:spPr>
        <p:txBody>
          <a:bodyPr wrap="square" rtlCol="0">
            <a:spAutoFit/>
          </a:bodyPr>
          <a:lstStyle/>
          <a:p>
            <a:pPr algn="ctr"/>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a:p>
            <a:pPr algn="ctr"/>
            <a:endParaRPr lang="en-US" sz="4000" b="1" dirty="0">
              <a:solidFill>
                <a:srgbClr val="FD7D00"/>
              </a:solidFill>
              <a:latin typeface="Corbel" panose="020B0503020204020204" pitchFamily="34" charset="0"/>
            </a:endParaRPr>
          </a:p>
          <a:p>
            <a:pPr algn="ctr"/>
            <a:r>
              <a:rPr lang="en-US" sz="4000" dirty="0">
                <a:solidFill>
                  <a:srgbClr val="FD7D00"/>
                </a:solidFill>
                <a:latin typeface="Corbel" panose="020B0503020204020204" pitchFamily="34" charset="0"/>
              </a:rPr>
              <a:t>because access tokens lack </a:t>
            </a:r>
            <a:r>
              <a:rPr lang="en-US" sz="4000" b="1" dirty="0">
                <a:solidFill>
                  <a:srgbClr val="FD7D00"/>
                </a:solidFill>
                <a:latin typeface="Corbel" panose="020B0503020204020204" pitchFamily="34" charset="0"/>
              </a:rPr>
              <a:t>audience restriction</a:t>
            </a:r>
            <a:endParaRPr lang="en-US" sz="4000" dirty="0">
              <a:solidFill>
                <a:srgbClr val="FD7D00"/>
              </a:solidFill>
              <a:latin typeface="Corbel" panose="020B0503020204020204" pitchFamily="34" charset="0"/>
            </a:endParaRPr>
          </a:p>
        </p:txBody>
      </p:sp>
      <p:sp>
        <p:nvSpPr>
          <p:cNvPr id="32" name="TextBox 31">
            <a:extLst>
              <a:ext uri="{FF2B5EF4-FFF2-40B4-BE49-F238E27FC236}">
                <a16:creationId xmlns:a16="http://schemas.microsoft.com/office/drawing/2014/main" id="{2B5582C5-C4E4-7593-8F40-18AF892BFA9A}"/>
              </a:ext>
            </a:extLst>
          </p:cNvPr>
          <p:cNvSpPr txBox="1"/>
          <p:nvPr/>
        </p:nvSpPr>
        <p:spPr>
          <a:xfrm>
            <a:off x="-1779336" y="2243052"/>
            <a:ext cx="843501" cy="461665"/>
          </a:xfrm>
          <a:prstGeom prst="rect">
            <a:avLst/>
          </a:prstGeom>
          <a:noFill/>
        </p:spPr>
        <p:txBody>
          <a:bodyPr wrap="none" rtlCol="0">
            <a:spAutoFit/>
          </a:bodyPr>
          <a:lstStyle/>
          <a:p>
            <a:r>
              <a:rPr lang="en-US" sz="2400" dirty="0">
                <a:solidFill>
                  <a:schemeClr val="bg1">
                    <a:lumMod val="95000"/>
                  </a:schemeClr>
                </a:solidFill>
              </a:rPr>
              <a:t>Visits</a:t>
            </a:r>
          </a:p>
        </p:txBody>
      </p:sp>
      <p:sp>
        <p:nvSpPr>
          <p:cNvPr id="47" name="TextBox 46">
            <a:extLst>
              <a:ext uri="{FF2B5EF4-FFF2-40B4-BE49-F238E27FC236}">
                <a16:creationId xmlns:a16="http://schemas.microsoft.com/office/drawing/2014/main" id="{B3684E6D-6638-26D9-46EB-9713FC631DF9}"/>
              </a:ext>
            </a:extLst>
          </p:cNvPr>
          <p:cNvSpPr txBox="1"/>
          <p:nvPr/>
        </p:nvSpPr>
        <p:spPr>
          <a:xfrm>
            <a:off x="-1583931" y="3188045"/>
            <a:ext cx="1468672" cy="830997"/>
          </a:xfrm>
          <a:prstGeom prst="rect">
            <a:avLst/>
          </a:prstGeom>
          <a:noFill/>
        </p:spPr>
        <p:txBody>
          <a:bodyPr wrap="none" rtlCol="0">
            <a:spAutoFit/>
          </a:bodyPr>
          <a:lstStyle/>
          <a:p>
            <a:r>
              <a:rPr lang="en-US" sz="2400" dirty="0">
                <a:solidFill>
                  <a:schemeClr val="bg1">
                    <a:lumMod val="95000"/>
                  </a:schemeClr>
                </a:solidFill>
              </a:rPr>
              <a:t>Gains</a:t>
            </a:r>
          </a:p>
          <a:p>
            <a:r>
              <a:rPr lang="en-US" sz="2400" dirty="0">
                <a:solidFill>
                  <a:schemeClr val="bg1">
                    <a:lumMod val="95000"/>
                  </a:schemeClr>
                </a:solidFill>
              </a:rPr>
              <a:t>       access</a:t>
            </a:r>
          </a:p>
        </p:txBody>
      </p:sp>
      <p:pic>
        <p:nvPicPr>
          <p:cNvPr id="28" name="Picture 2">
            <a:extLst>
              <a:ext uri="{FF2B5EF4-FFF2-40B4-BE49-F238E27FC236}">
                <a16:creationId xmlns:a16="http://schemas.microsoft.com/office/drawing/2014/main" id="{6AEA951E-3EE7-F932-86AC-09D6C63075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2772030" y="1945826"/>
            <a:ext cx="1758294" cy="2052073"/>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694254A9-8EEB-422F-BBD4-64B5B6C6FAED}"/>
              </a:ext>
            </a:extLst>
          </p:cNvPr>
          <p:cNvGrpSpPr/>
          <p:nvPr/>
        </p:nvGrpSpPr>
        <p:grpSpPr>
          <a:xfrm>
            <a:off x="3727191" y="9612145"/>
            <a:ext cx="4639023" cy="1016935"/>
            <a:chOff x="-1881491" y="3216501"/>
            <a:chExt cx="4639023" cy="1016935"/>
          </a:xfrm>
        </p:grpSpPr>
        <p:pic>
          <p:nvPicPr>
            <p:cNvPr id="39" name="Picture 38">
              <a:extLst>
                <a:ext uri="{FF2B5EF4-FFF2-40B4-BE49-F238E27FC236}">
                  <a16:creationId xmlns:a16="http://schemas.microsoft.com/office/drawing/2014/main" id="{E17EBA3C-FB67-76FA-4FB2-34D718A74FA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2" name="Rectangle: Rounded Corners 41">
              <a:extLst>
                <a:ext uri="{FF2B5EF4-FFF2-40B4-BE49-F238E27FC236}">
                  <a16:creationId xmlns:a16="http://schemas.microsoft.com/office/drawing/2014/main" id="{FC644809-C25E-AFFE-230B-46A6D65EA787}"/>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D5612DCC-D459-2142-7199-4C725791B05E}"/>
                </a:ext>
              </a:extLst>
            </p:cNvPr>
            <p:cNvGrpSpPr/>
            <p:nvPr/>
          </p:nvGrpSpPr>
          <p:grpSpPr>
            <a:xfrm>
              <a:off x="-576426" y="3356578"/>
              <a:ext cx="528269" cy="683865"/>
              <a:chOff x="9592919" y="3281030"/>
              <a:chExt cx="2412301" cy="3122817"/>
            </a:xfrm>
          </p:grpSpPr>
          <p:sp>
            <p:nvSpPr>
              <p:cNvPr id="49" name="Freeform 158">
                <a:extLst>
                  <a:ext uri="{FF2B5EF4-FFF2-40B4-BE49-F238E27FC236}">
                    <a16:creationId xmlns:a16="http://schemas.microsoft.com/office/drawing/2014/main" id="{9596A59E-EC21-BE93-8686-98259FA3842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6" name="Group 55">
                <a:extLst>
                  <a:ext uri="{FF2B5EF4-FFF2-40B4-BE49-F238E27FC236}">
                    <a16:creationId xmlns:a16="http://schemas.microsoft.com/office/drawing/2014/main" id="{9D72FDA7-9312-36C8-5BF0-FEF87DAED55B}"/>
                  </a:ext>
                </a:extLst>
              </p:cNvPr>
              <p:cNvGrpSpPr/>
              <p:nvPr/>
            </p:nvGrpSpPr>
            <p:grpSpPr>
              <a:xfrm>
                <a:off x="10528695" y="4589748"/>
                <a:ext cx="560994" cy="1088627"/>
                <a:chOff x="6048941" y="4798352"/>
                <a:chExt cx="549031" cy="1349261"/>
              </a:xfrm>
            </p:grpSpPr>
            <p:grpSp>
              <p:nvGrpSpPr>
                <p:cNvPr id="60" name="Group 59">
                  <a:extLst>
                    <a:ext uri="{FF2B5EF4-FFF2-40B4-BE49-F238E27FC236}">
                      <a16:creationId xmlns:a16="http://schemas.microsoft.com/office/drawing/2014/main" id="{1235F7DD-D65F-9208-963D-214CC9B15A33}"/>
                    </a:ext>
                  </a:extLst>
                </p:cNvPr>
                <p:cNvGrpSpPr/>
                <p:nvPr/>
              </p:nvGrpSpPr>
              <p:grpSpPr>
                <a:xfrm>
                  <a:off x="6048941" y="4798352"/>
                  <a:ext cx="542456" cy="1088197"/>
                  <a:chOff x="6048941" y="4798352"/>
                  <a:chExt cx="542456" cy="1088197"/>
                </a:xfrm>
              </p:grpSpPr>
              <p:sp>
                <p:nvSpPr>
                  <p:cNvPr id="62" name="Freeform 159">
                    <a:extLst>
                      <a:ext uri="{FF2B5EF4-FFF2-40B4-BE49-F238E27FC236}">
                        <a16:creationId xmlns:a16="http://schemas.microsoft.com/office/drawing/2014/main" id="{FF2F17D1-47B6-2703-FAE7-4A91FA80C8E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60">
                    <a:extLst>
                      <a:ext uri="{FF2B5EF4-FFF2-40B4-BE49-F238E27FC236}">
                        <a16:creationId xmlns:a16="http://schemas.microsoft.com/office/drawing/2014/main" id="{2EF4C63F-9EB6-5755-483B-006532F4DB6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1" name="Freeform 165">
                  <a:extLst>
                    <a:ext uri="{FF2B5EF4-FFF2-40B4-BE49-F238E27FC236}">
                      <a16:creationId xmlns:a16="http://schemas.microsoft.com/office/drawing/2014/main" id="{3B268D16-369B-39A2-A48A-2D139CF31F5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7" name="Freeform 161">
                <a:extLst>
                  <a:ext uri="{FF2B5EF4-FFF2-40B4-BE49-F238E27FC236}">
                    <a16:creationId xmlns:a16="http://schemas.microsoft.com/office/drawing/2014/main" id="{3D355D2F-00C6-4C53-CB8D-F435DE4EF64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Freeform 11">
                <a:extLst>
                  <a:ext uri="{FF2B5EF4-FFF2-40B4-BE49-F238E27FC236}">
                    <a16:creationId xmlns:a16="http://schemas.microsoft.com/office/drawing/2014/main" id="{765A3F56-D123-8BA5-4AD2-1012AF12D14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11471C17-358B-1714-B664-795F1B37CBBE}"/>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46" name="TextBox 45">
              <a:extLst>
                <a:ext uri="{FF2B5EF4-FFF2-40B4-BE49-F238E27FC236}">
                  <a16:creationId xmlns:a16="http://schemas.microsoft.com/office/drawing/2014/main" id="{2A10517E-397C-AFA6-1667-C3AE623B9FAA}"/>
                </a:ext>
              </a:extLst>
            </p:cNvPr>
            <p:cNvSpPr txBox="1"/>
            <p:nvPr/>
          </p:nvSpPr>
          <p:spPr>
            <a:xfrm>
              <a:off x="-4450" y="3674224"/>
              <a:ext cx="2339102"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Email: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a:t>
              </a:r>
            </a:p>
          </p:txBody>
        </p:sp>
      </p:grpSp>
      <p:pic>
        <p:nvPicPr>
          <p:cNvPr id="2" name="Picture 1">
            <a:extLst>
              <a:ext uri="{FF2B5EF4-FFF2-40B4-BE49-F238E27FC236}">
                <a16:creationId xmlns:a16="http://schemas.microsoft.com/office/drawing/2014/main" id="{37E609FB-1F0E-EE96-6E58-ED8829A9339A}"/>
              </a:ext>
            </a:extLst>
          </p:cNvPr>
          <p:cNvPicPr>
            <a:picLocks noChangeAspect="1"/>
          </p:cNvPicPr>
          <p:nvPr/>
        </p:nvPicPr>
        <p:blipFill>
          <a:blip r:embed="rId3"/>
          <a:stretch>
            <a:fillRect/>
          </a:stretch>
        </p:blipFill>
        <p:spPr>
          <a:xfrm>
            <a:off x="13440783" y="1950241"/>
            <a:ext cx="1325060" cy="1413909"/>
          </a:xfrm>
          <a:prstGeom prst="rect">
            <a:avLst/>
          </a:prstGeom>
        </p:spPr>
      </p:pic>
      <p:sp>
        <p:nvSpPr>
          <p:cNvPr id="3" name="TextBox 2">
            <a:extLst>
              <a:ext uri="{FF2B5EF4-FFF2-40B4-BE49-F238E27FC236}">
                <a16:creationId xmlns:a16="http://schemas.microsoft.com/office/drawing/2014/main" id="{01C953AD-F784-67D8-F700-54A989786CA2}"/>
              </a:ext>
            </a:extLst>
          </p:cNvPr>
          <p:cNvSpPr txBox="1"/>
          <p:nvPr/>
        </p:nvSpPr>
        <p:spPr>
          <a:xfrm>
            <a:off x="12197001" y="1592450"/>
            <a:ext cx="3636539"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SuperSecretStuff.com</a:t>
            </a:r>
          </a:p>
        </p:txBody>
      </p:sp>
    </p:spTree>
    <p:extLst>
      <p:ext uri="{BB962C8B-B14F-4D97-AF65-F5344CB8AC3E}">
        <p14:creationId xmlns:p14="http://schemas.microsoft.com/office/powerpoint/2010/main" val="518132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2">
            <a:extLst>
              <a:ext uri="{FF2B5EF4-FFF2-40B4-BE49-F238E27FC236}">
                <a16:creationId xmlns:a16="http://schemas.microsoft.com/office/drawing/2014/main" id="{140CD728-521F-1C7B-E5BE-6FC67013E8A9}"/>
              </a:ext>
            </a:extLst>
          </p:cNvPr>
          <p:cNvSpPr txBox="1"/>
          <p:nvPr/>
        </p:nvSpPr>
        <p:spPr>
          <a:xfrm>
            <a:off x="2028825" y="2124935"/>
            <a:ext cx="8058150" cy="3785652"/>
          </a:xfrm>
          <a:prstGeom prst="rect">
            <a:avLst/>
          </a:prstGeom>
          <a:noFill/>
        </p:spPr>
        <p:txBody>
          <a:bodyPr wrap="square" rtlCol="0">
            <a:spAutoFit/>
          </a:bodyPr>
          <a:lstStyle/>
          <a:p>
            <a:pPr algn="ctr"/>
            <a:r>
              <a:rPr lang="en-US" sz="4000" b="1" dirty="0">
                <a:solidFill>
                  <a:srgbClr val="FD7D00"/>
                </a:solidFill>
                <a:latin typeface="Corbel" panose="020B0503020204020204" pitchFamily="34" charset="0"/>
              </a:rPr>
              <a:t>could be</a:t>
            </a:r>
            <a:r>
              <a:rPr lang="en-US" sz="4000" dirty="0">
                <a:solidFill>
                  <a:srgbClr val="FD7D00"/>
                </a:solidFill>
                <a:latin typeface="Corbel" panose="020B0503020204020204" pitchFamily="34" charset="0"/>
              </a:rPr>
              <a:t> an authentication protocol</a:t>
            </a:r>
          </a:p>
          <a:p>
            <a:pPr algn="ctr"/>
            <a:endParaRPr lang="en-US" sz="4000" b="1" dirty="0">
              <a:solidFill>
                <a:srgbClr val="FD7D00"/>
              </a:solidFill>
              <a:latin typeface="Corbel" panose="020B0503020204020204" pitchFamily="34" charset="0"/>
            </a:endParaRPr>
          </a:p>
          <a:p>
            <a:pPr algn="ctr"/>
            <a:r>
              <a:rPr lang="en-US" sz="4000" b="1" dirty="0">
                <a:solidFill>
                  <a:srgbClr val="FD7D00"/>
                </a:solidFill>
                <a:latin typeface="Corbel" panose="020B0503020204020204" pitchFamily="34" charset="0"/>
              </a:rPr>
              <a:t>if</a:t>
            </a:r>
            <a:r>
              <a:rPr lang="en-US" sz="4000" dirty="0">
                <a:solidFill>
                  <a:srgbClr val="FD7D00"/>
                </a:solidFill>
                <a:latin typeface="Corbel" panose="020B0503020204020204" pitchFamily="34" charset="0"/>
              </a:rPr>
              <a:t> access tokens indicated </a:t>
            </a:r>
            <a:br>
              <a:rPr lang="en-US" sz="4000" dirty="0">
                <a:solidFill>
                  <a:srgbClr val="FD7D00"/>
                </a:solidFill>
                <a:latin typeface="Corbel" panose="020B0503020204020204" pitchFamily="34" charset="0"/>
              </a:rPr>
            </a:br>
            <a:br>
              <a:rPr lang="en-US" sz="4000" dirty="0">
                <a:solidFill>
                  <a:srgbClr val="FD7D00"/>
                </a:solidFill>
                <a:latin typeface="Corbel" panose="020B0503020204020204" pitchFamily="34" charset="0"/>
              </a:rPr>
            </a:br>
            <a:r>
              <a:rPr lang="en-US" sz="4000" dirty="0">
                <a:solidFill>
                  <a:schemeClr val="bg1">
                    <a:lumMod val="95000"/>
                  </a:schemeClr>
                </a:solidFill>
                <a:latin typeface="Corbel" panose="020B0503020204020204" pitchFamily="34" charset="0"/>
              </a:rPr>
              <a:t>(1) which client they were granted to;</a:t>
            </a:r>
          </a:p>
          <a:p>
            <a:pPr algn="ctr"/>
            <a:r>
              <a:rPr lang="en-US" sz="4000" dirty="0">
                <a:solidFill>
                  <a:schemeClr val="bg1">
                    <a:lumMod val="95000"/>
                  </a:schemeClr>
                </a:solidFill>
                <a:latin typeface="Corbel" panose="020B0503020204020204" pitchFamily="34" charset="0"/>
              </a:rPr>
              <a:t>(2) which identity authorized them</a:t>
            </a:r>
          </a:p>
        </p:txBody>
      </p:sp>
    </p:spTree>
    <p:extLst>
      <p:ext uri="{BB962C8B-B14F-4D97-AF65-F5344CB8AC3E}">
        <p14:creationId xmlns:p14="http://schemas.microsoft.com/office/powerpoint/2010/main" val="1535597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endParaRPr lang="en-US" sz="4000" b="1"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okenBG">
            <a:extLst>
              <a:ext uri="{FF2B5EF4-FFF2-40B4-BE49-F238E27FC236}">
                <a16:creationId xmlns:a16="http://schemas.microsoft.com/office/drawing/2014/main" id="{27083D95-EA36-38E8-28E3-1C102C79E8CD}"/>
              </a:ext>
            </a:extLst>
          </p:cNvPr>
          <p:cNvSpPr/>
          <p:nvPr/>
        </p:nvSpPr>
        <p:spPr>
          <a:xfrm>
            <a:off x="1505000" y="2511634"/>
            <a:ext cx="2943175" cy="59351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oken">
            <a:extLst>
              <a:ext uri="{FF2B5EF4-FFF2-40B4-BE49-F238E27FC236}">
                <a16:creationId xmlns:a16="http://schemas.microsoft.com/office/drawing/2014/main" id="{A0C6DC0A-3B48-58E3-247A-F3A44DFDE723}"/>
              </a:ext>
            </a:extLst>
          </p:cNvPr>
          <p:cNvSpPr txBox="1"/>
          <p:nvPr/>
        </p:nvSpPr>
        <p:spPr>
          <a:xfrm>
            <a:off x="1767864" y="2600985"/>
            <a:ext cx="233910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p:txBody>
      </p:sp>
      <p:sp>
        <p:nvSpPr>
          <p:cNvPr id="4" name="Txt4">
            <a:extLst>
              <a:ext uri="{FF2B5EF4-FFF2-40B4-BE49-F238E27FC236}">
                <a16:creationId xmlns:a16="http://schemas.microsoft.com/office/drawing/2014/main" id="{AE2C5E17-01B4-E453-592B-ABA71B695B13}"/>
              </a:ext>
            </a:extLst>
          </p:cNvPr>
          <p:cNvSpPr txBox="1"/>
          <p:nvPr/>
        </p:nvSpPr>
        <p:spPr>
          <a:xfrm>
            <a:off x="1028042" y="1780231"/>
            <a:ext cx="4020207"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OAuth tokens are opaque to clients</a:t>
            </a:r>
            <a:endParaRPr lang="en-US" sz="2000" b="1" dirty="0">
              <a:solidFill>
                <a:schemeClr val="bg1"/>
              </a:solidFill>
              <a:latin typeface="Corbel" panose="020B0503020204020204" pitchFamily="34" charset="0"/>
            </a:endParaRPr>
          </a:p>
        </p:txBody>
      </p:sp>
      <p:sp>
        <p:nvSpPr>
          <p:cNvPr id="6" name="!!TokenBG">
            <a:extLst>
              <a:ext uri="{FF2B5EF4-FFF2-40B4-BE49-F238E27FC236}">
                <a16:creationId xmlns:a16="http://schemas.microsoft.com/office/drawing/2014/main" id="{A6B9EA4D-FEBF-E876-6F11-2BC4FE47804B}"/>
              </a:ext>
            </a:extLst>
          </p:cNvPr>
          <p:cNvSpPr/>
          <p:nvPr/>
        </p:nvSpPr>
        <p:spPr>
          <a:xfrm>
            <a:off x="7353350" y="2511634"/>
            <a:ext cx="3733750" cy="126979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Token">
            <a:extLst>
              <a:ext uri="{FF2B5EF4-FFF2-40B4-BE49-F238E27FC236}">
                <a16:creationId xmlns:a16="http://schemas.microsoft.com/office/drawing/2014/main" id="{96FAF63A-D1C1-C8D3-BD48-C956A3C468A6}"/>
              </a:ext>
            </a:extLst>
          </p:cNvPr>
          <p:cNvSpPr txBox="1"/>
          <p:nvPr/>
        </p:nvSpPr>
        <p:spPr>
          <a:xfrm>
            <a:off x="7444764" y="2600985"/>
            <a:ext cx="3570208" cy="1015663"/>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&lt;access token&gt;</a:t>
            </a:r>
          </a:p>
          <a:p>
            <a:r>
              <a:rPr lang="en-US" sz="2000" dirty="0" err="1">
                <a:latin typeface="Courier New" panose="02070309020205020404" pitchFamily="49" charset="0"/>
                <a:cs typeface="Courier New" panose="02070309020205020404" pitchFamily="49" charset="0"/>
              </a:rPr>
              <a:t>GrantedTo</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TotesTrusty</a:t>
            </a:r>
            <a:endParaRPr lang="en-US" sz="2000" dirty="0">
              <a:latin typeface="Courier New" panose="02070309020205020404" pitchFamily="49" charset="0"/>
              <a:cs typeface="Courier New" panose="02070309020205020404" pitchFamily="49" charset="0"/>
            </a:endParaRPr>
          </a:p>
          <a:p>
            <a:r>
              <a:rPr lang="en-US" sz="2000" dirty="0" err="1">
                <a:latin typeface="Courier New" panose="02070309020205020404" pitchFamily="49" charset="0"/>
                <a:cs typeface="Courier New" panose="02070309020205020404" pitchFamily="49" charset="0"/>
              </a:rPr>
              <a:t>GrantedBy</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alice</a:t>
            </a:r>
            <a:r>
              <a:rPr lang="en-US" sz="2000" dirty="0">
                <a:latin typeface="Courier New" panose="02070309020205020404" pitchFamily="49" charset="0"/>
                <a:cs typeface="Courier New" panose="02070309020205020404" pitchFamily="49" charset="0"/>
              </a:rPr>
              <a:t>@… </a:t>
            </a:r>
          </a:p>
        </p:txBody>
      </p:sp>
      <p:sp>
        <p:nvSpPr>
          <p:cNvPr id="9" name="Txt4">
            <a:extLst>
              <a:ext uri="{FF2B5EF4-FFF2-40B4-BE49-F238E27FC236}">
                <a16:creationId xmlns:a16="http://schemas.microsoft.com/office/drawing/2014/main" id="{8CDBB7F8-5D8A-A210-BCE1-7687C50769F6}"/>
              </a:ext>
            </a:extLst>
          </p:cNvPr>
          <p:cNvSpPr txBox="1"/>
          <p:nvPr/>
        </p:nvSpPr>
        <p:spPr>
          <a:xfrm>
            <a:off x="7077076" y="1780231"/>
            <a:ext cx="418147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OpenID Connect tokens are not</a:t>
            </a:r>
            <a:endParaRPr lang="en-US" sz="2000" b="1" dirty="0">
              <a:solidFill>
                <a:schemeClr val="bg1"/>
              </a:solidFill>
              <a:latin typeface="Corbel" panose="020B0503020204020204" pitchFamily="34" charset="0"/>
            </a:endParaRPr>
          </a:p>
        </p:txBody>
      </p:sp>
      <p:sp>
        <p:nvSpPr>
          <p:cNvPr id="11" name="TextBox 10">
            <a:extLst>
              <a:ext uri="{FF2B5EF4-FFF2-40B4-BE49-F238E27FC236}">
                <a16:creationId xmlns:a16="http://schemas.microsoft.com/office/drawing/2014/main" id="{B2DBCE57-790A-4D5F-2085-8EBECE5DB297}"/>
              </a:ext>
            </a:extLst>
          </p:cNvPr>
          <p:cNvSpPr txBox="1"/>
          <p:nvPr/>
        </p:nvSpPr>
        <p:spPr>
          <a:xfrm>
            <a:off x="20405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Authorization</a:t>
            </a:r>
          </a:p>
        </p:txBody>
      </p:sp>
      <p:cxnSp>
        <p:nvCxnSpPr>
          <p:cNvPr id="12" name="Straight Arrow Connector 11">
            <a:extLst>
              <a:ext uri="{FF2B5EF4-FFF2-40B4-BE49-F238E27FC236}">
                <a16:creationId xmlns:a16="http://schemas.microsoft.com/office/drawing/2014/main" id="{25F08505-7786-7146-2AE6-77D6480065F0}"/>
              </a:ext>
            </a:extLst>
          </p:cNvPr>
          <p:cNvCxnSpPr>
            <a:cxnSpLocks/>
            <a:stCxn id="11" idx="0"/>
          </p:cNvCxnSpPr>
          <p:nvPr/>
        </p:nvCxnSpPr>
        <p:spPr>
          <a:xfrm flipV="1">
            <a:off x="2943223" y="3238500"/>
            <a:ext cx="0" cy="136293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94BFF26-6142-EE68-431A-5D0072C594BC}"/>
              </a:ext>
            </a:extLst>
          </p:cNvPr>
          <p:cNvSpPr txBox="1"/>
          <p:nvPr/>
        </p:nvSpPr>
        <p:spPr>
          <a:xfrm>
            <a:off x="8250868" y="4601430"/>
            <a:ext cx="1805310" cy="400110"/>
          </a:xfrm>
          <a:prstGeom prst="rect">
            <a:avLst/>
          </a:prstGeom>
          <a:noFill/>
        </p:spPr>
        <p:txBody>
          <a:bodyPr wrap="square" rtlCol="0">
            <a:spAutoFit/>
          </a:bodyPr>
          <a:lstStyle/>
          <a:p>
            <a:pPr algn="ctr"/>
            <a:r>
              <a:rPr lang="en-US" sz="2000" dirty="0">
                <a:solidFill>
                  <a:srgbClr val="FD7D00"/>
                </a:solidFill>
                <a:latin typeface="Corbel" panose="020B0503020204020204" pitchFamily="34" charset="0"/>
              </a:rPr>
              <a:t>Authentication</a:t>
            </a:r>
          </a:p>
        </p:txBody>
      </p:sp>
      <p:cxnSp>
        <p:nvCxnSpPr>
          <p:cNvPr id="16" name="Straight Arrow Connector 15">
            <a:extLst>
              <a:ext uri="{FF2B5EF4-FFF2-40B4-BE49-F238E27FC236}">
                <a16:creationId xmlns:a16="http://schemas.microsoft.com/office/drawing/2014/main" id="{95C8CA1E-6DC3-1023-DC80-369DD4A6A0AD}"/>
              </a:ext>
            </a:extLst>
          </p:cNvPr>
          <p:cNvCxnSpPr>
            <a:cxnSpLocks/>
            <a:stCxn id="15" idx="0"/>
          </p:cNvCxnSpPr>
          <p:nvPr/>
        </p:nvCxnSpPr>
        <p:spPr>
          <a:xfrm flipV="1">
            <a:off x="9153523" y="3857625"/>
            <a:ext cx="0" cy="74380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833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6" grpId="0" animBg="1"/>
      <p:bldP spid="8" grpId="0"/>
      <p:bldP spid="9" grpId="0"/>
      <p:bldP spid="11" grpId="0"/>
      <p:bldP spid="15" grpId="0"/>
    </p:bldLst>
  </p:timing>
</p:sld>
</file>

<file path=ppt/slides/slide134.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857837"/>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93764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831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9008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69889"/>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6924973"/>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23372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3" y="431353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9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Req6BG">
            <a:extLst>
              <a:ext uri="{FF2B5EF4-FFF2-40B4-BE49-F238E27FC236}">
                <a16:creationId xmlns:a16="http://schemas.microsoft.com/office/drawing/2014/main" id="{2DF24141-5CCD-1572-D12E-8BF058FBCE52}"/>
              </a:ext>
            </a:extLst>
          </p:cNvPr>
          <p:cNvSpPr/>
          <p:nvPr/>
        </p:nvSpPr>
        <p:spPr>
          <a:xfrm>
            <a:off x="2930540" y="6949044"/>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1" name="!!Req6Text">
            <a:extLst>
              <a:ext uri="{FF2B5EF4-FFF2-40B4-BE49-F238E27FC236}">
                <a16:creationId xmlns:a16="http://schemas.microsoft.com/office/drawing/2014/main" id="{850644DA-4E1A-F159-2263-42A3BF47FCF1}"/>
              </a:ext>
            </a:extLst>
          </p:cNvPr>
          <p:cNvSpPr txBox="1"/>
          <p:nvPr/>
        </p:nvSpPr>
        <p:spPr>
          <a:xfrm>
            <a:off x="2977492" y="6937840"/>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7283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sp>
        <p:nvSpPr>
          <p:cNvPr id="16" name="TextBox 15">
            <a:extLst>
              <a:ext uri="{FF2B5EF4-FFF2-40B4-BE49-F238E27FC236}">
                <a16:creationId xmlns:a16="http://schemas.microsoft.com/office/drawing/2014/main" id="{0405BA4B-C7B4-1804-12E9-D7376E88B092}"/>
              </a:ext>
            </a:extLst>
          </p:cNvPr>
          <p:cNvSpPr txBox="1"/>
          <p:nvPr/>
        </p:nvSpPr>
        <p:spPr>
          <a:xfrm>
            <a:off x="122689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18" name="Picture 17">
            <a:extLst>
              <a:ext uri="{FF2B5EF4-FFF2-40B4-BE49-F238E27FC236}">
                <a16:creationId xmlns:a16="http://schemas.microsoft.com/office/drawing/2014/main" id="{7FBF9619-7589-37D6-3057-BAB018A272ED}"/>
              </a:ext>
            </a:extLst>
          </p:cNvPr>
          <p:cNvPicPr>
            <a:picLocks noChangeAspect="1"/>
          </p:cNvPicPr>
          <p:nvPr/>
        </p:nvPicPr>
        <p:blipFill>
          <a:blip r:embed="rId8"/>
          <a:stretch>
            <a:fillRect/>
          </a:stretch>
        </p:blipFill>
        <p:spPr>
          <a:xfrm>
            <a:off x="12182475" y="419875"/>
            <a:ext cx="2171700" cy="2154044"/>
          </a:xfrm>
          <a:prstGeom prst="rect">
            <a:avLst/>
          </a:prstGeom>
        </p:spPr>
      </p:pic>
    </p:spTree>
    <p:extLst>
      <p:ext uri="{BB962C8B-B14F-4D97-AF65-F5344CB8AC3E}">
        <p14:creationId xmlns:p14="http://schemas.microsoft.com/office/powerpoint/2010/main" val="10203404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116377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sp>
        <p:nvSpPr>
          <p:cNvPr id="16" name="Right Bracket 15">
            <a:extLst>
              <a:ext uri="{FF2B5EF4-FFF2-40B4-BE49-F238E27FC236}">
                <a16:creationId xmlns:a16="http://schemas.microsoft.com/office/drawing/2014/main" id="{37335CE8-6594-B58F-EC88-F4B0A8DBD2B4}"/>
              </a:ext>
            </a:extLst>
          </p:cNvPr>
          <p:cNvSpPr/>
          <p:nvPr/>
        </p:nvSpPr>
        <p:spPr>
          <a:xfrm>
            <a:off x="6296025" y="595869"/>
            <a:ext cx="873678" cy="220852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6F2C65EA-F255-7888-9D21-69CF2AA62CD4}"/>
              </a:ext>
            </a:extLst>
          </p:cNvPr>
          <p:cNvSpPr txBox="1"/>
          <p:nvPr/>
        </p:nvSpPr>
        <p:spPr>
          <a:xfrm>
            <a:off x="6799310" y="951667"/>
            <a:ext cx="3863975" cy="1200329"/>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a:t>
            </a:r>
            <a:br>
              <a:rPr lang="en-US" sz="2400" dirty="0">
                <a:solidFill>
                  <a:srgbClr val="D37011"/>
                </a:solidFill>
                <a:latin typeface="Corbel" panose="020B0503020204020204" pitchFamily="34" charset="0"/>
              </a:rPr>
            </a:br>
            <a:r>
              <a:rPr lang="en-US" sz="2400" b="1" dirty="0">
                <a:solidFill>
                  <a:srgbClr val="D37011"/>
                </a:solidFill>
                <a:latin typeface="Corbel" panose="020B0503020204020204" pitchFamily="34" charset="0"/>
              </a:rPr>
              <a:t>user-owned</a:t>
            </a:r>
            <a:br>
              <a:rPr lang="en-US" sz="2400" b="1"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credentials</a:t>
            </a:r>
          </a:p>
        </p:txBody>
      </p:sp>
      <p:sp>
        <p:nvSpPr>
          <p:cNvPr id="37" name="Right Bracket 36">
            <a:extLst>
              <a:ext uri="{FF2B5EF4-FFF2-40B4-BE49-F238E27FC236}">
                <a16:creationId xmlns:a16="http://schemas.microsoft.com/office/drawing/2014/main" id="{0F9E3C0A-D3F8-F330-1F19-3BFDF78943B4}"/>
              </a:ext>
            </a:extLst>
          </p:cNvPr>
          <p:cNvSpPr/>
          <p:nvPr/>
        </p:nvSpPr>
        <p:spPr>
          <a:xfrm>
            <a:off x="6296025" y="2903032"/>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41822DA9-3515-56D9-1534-69B7FEAD065F}"/>
              </a:ext>
            </a:extLst>
          </p:cNvPr>
          <p:cNvSpPr txBox="1"/>
          <p:nvPr/>
        </p:nvSpPr>
        <p:spPr>
          <a:xfrm>
            <a:off x="7169704" y="2982838"/>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39" name="!!TitleBG">
            <a:extLst>
              <a:ext uri="{FF2B5EF4-FFF2-40B4-BE49-F238E27FC236}">
                <a16:creationId xmlns:a16="http://schemas.microsoft.com/office/drawing/2014/main" id="{7D6FC864-17BF-B9F9-8CF1-95E2D8A0701A}"/>
              </a:ext>
            </a:extLst>
          </p:cNvPr>
          <p:cNvSpPr/>
          <p:nvPr/>
        </p:nvSpPr>
        <p:spPr>
          <a:xfrm>
            <a:off x="0" y="-519827"/>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idebar">
            <a:extLst>
              <a:ext uri="{FF2B5EF4-FFF2-40B4-BE49-F238E27FC236}">
                <a16:creationId xmlns:a16="http://schemas.microsoft.com/office/drawing/2014/main" id="{C2D7A751-437D-443B-8E78-6599AA3B242F}"/>
              </a:ext>
            </a:extLst>
          </p:cNvPr>
          <p:cNvSpPr txBox="1"/>
          <p:nvPr/>
        </p:nvSpPr>
        <p:spPr>
          <a:xfrm>
            <a:off x="843712" y="-11765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 Choices</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7" name="!!Subtitle">
            <a:extLst>
              <a:ext uri="{FF2B5EF4-FFF2-40B4-BE49-F238E27FC236}">
                <a16:creationId xmlns:a16="http://schemas.microsoft.com/office/drawing/2014/main" id="{06401C51-ED12-D685-F64A-D4041010EECC}"/>
              </a:ext>
            </a:extLst>
          </p:cNvPr>
          <p:cNvSpPr txBox="1"/>
          <p:nvPr/>
        </p:nvSpPr>
        <p:spPr>
          <a:xfrm>
            <a:off x="5075601" y="-1090515"/>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9" name="Right Bracket 48">
            <a:extLst>
              <a:ext uri="{FF2B5EF4-FFF2-40B4-BE49-F238E27FC236}">
                <a16:creationId xmlns:a16="http://schemas.microsoft.com/office/drawing/2014/main" id="{8AF72462-BB15-BFAD-25D8-84858DB0D150}"/>
              </a:ext>
            </a:extLst>
          </p:cNvPr>
          <p:cNvSpPr/>
          <p:nvPr/>
        </p:nvSpPr>
        <p:spPr>
          <a:xfrm>
            <a:off x="6296024" y="3846674"/>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E2F92BE7-8C43-17A2-8B13-4EE707F418B8}"/>
              </a:ext>
            </a:extLst>
          </p:cNvPr>
          <p:cNvSpPr txBox="1"/>
          <p:nvPr/>
        </p:nvSpPr>
        <p:spPr>
          <a:xfrm>
            <a:off x="7169703" y="3926480"/>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OAuth</a:t>
            </a:r>
          </a:p>
        </p:txBody>
      </p:sp>
      <p:sp>
        <p:nvSpPr>
          <p:cNvPr id="53" name="Right Bracket 52">
            <a:extLst>
              <a:ext uri="{FF2B5EF4-FFF2-40B4-BE49-F238E27FC236}">
                <a16:creationId xmlns:a16="http://schemas.microsoft.com/office/drawing/2014/main" id="{1867B08F-7AA0-9217-9266-A27462982A79}"/>
              </a:ext>
            </a:extLst>
          </p:cNvPr>
          <p:cNvSpPr/>
          <p:nvPr/>
        </p:nvSpPr>
        <p:spPr>
          <a:xfrm>
            <a:off x="6296024" y="4928993"/>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B9B97015-165E-5E27-7AB3-2F6883DA48BB}"/>
              </a:ext>
            </a:extLst>
          </p:cNvPr>
          <p:cNvSpPr txBox="1"/>
          <p:nvPr/>
        </p:nvSpPr>
        <p:spPr>
          <a:xfrm>
            <a:off x="7169703" y="5008799"/>
            <a:ext cx="332927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7" name="TextBox 16">
            <a:extLst>
              <a:ext uri="{FF2B5EF4-FFF2-40B4-BE49-F238E27FC236}">
                <a16:creationId xmlns:a16="http://schemas.microsoft.com/office/drawing/2014/main" id="{C3E9E9DE-2C30-73F4-9D0C-FF36F8776959}"/>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34" name="TextBox 33">
            <a:extLst>
              <a:ext uri="{FF2B5EF4-FFF2-40B4-BE49-F238E27FC236}">
                <a16:creationId xmlns:a16="http://schemas.microsoft.com/office/drawing/2014/main" id="{784E13F3-04F2-13F5-ACD9-D0EE6AE5219C}"/>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
        <p:nvSpPr>
          <p:cNvPr id="36" name="TextBox 35">
            <a:extLst>
              <a:ext uri="{FF2B5EF4-FFF2-40B4-BE49-F238E27FC236}">
                <a16:creationId xmlns:a16="http://schemas.microsoft.com/office/drawing/2014/main" id="{653954A3-EF72-81DD-E2D4-43584D75DE1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a:t>
            </a:r>
            <a:r>
              <a:rPr lang="en-US" sz="2800" b="1" dirty="0" err="1">
                <a:solidFill>
                  <a:schemeClr val="bg1"/>
                </a:solidFill>
                <a:latin typeface="Corbel" panose="020B0503020204020204" pitchFamily="34" charset="0"/>
              </a:rPr>
              <a:t>MomentumAuth</a:t>
            </a:r>
            <a:endParaRPr lang="en-US" sz="2000" b="1" dirty="0">
              <a:solidFill>
                <a:schemeClr val="bg1"/>
              </a:solidFill>
              <a:latin typeface="Corbel" panose="020B0503020204020204" pitchFamily="34" charset="0"/>
            </a:endParaRPr>
          </a:p>
        </p:txBody>
      </p:sp>
      <p:pic>
        <p:nvPicPr>
          <p:cNvPr id="6" name="Picture 5">
            <a:extLst>
              <a:ext uri="{FF2B5EF4-FFF2-40B4-BE49-F238E27FC236}">
                <a16:creationId xmlns:a16="http://schemas.microsoft.com/office/drawing/2014/main" id="{1B0F8577-BC4A-E667-38BC-B63C021BCC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25575" y="474664"/>
            <a:ext cx="2142099" cy="2146065"/>
          </a:xfrm>
          <a:prstGeom prst="rect">
            <a:avLst/>
          </a:prstGeom>
        </p:spPr>
      </p:pic>
    </p:spTree>
    <p:extLst>
      <p:ext uri="{BB962C8B-B14F-4D97-AF65-F5344CB8AC3E}">
        <p14:creationId xmlns:p14="http://schemas.microsoft.com/office/powerpoint/2010/main" val="33589160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password is “</a:t>
            </a:r>
            <a:r>
              <a:rPr lang="en-US" sz="2400" dirty="0" err="1">
                <a:solidFill>
                  <a:schemeClr val="bg1"/>
                </a:solidFill>
                <a:latin typeface="Segoe Print" panose="02000600000000000000" pitchFamily="2" charset="0"/>
              </a:rPr>
              <a:t>ThisTalkRocks</a:t>
            </a:r>
            <a:r>
              <a:rPr lang="en-US" sz="2400" dirty="0">
                <a:solidFill>
                  <a:schemeClr val="bg1"/>
                </a:solidFill>
                <a:latin typeface="Segoe Print" panose="02000600000000000000" pitchFamily="2" charset="0"/>
              </a:rPr>
              <a:t>”</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1" name="!!txtKeycard">
            <a:extLst>
              <a:ext uri="{FF2B5EF4-FFF2-40B4-BE49-F238E27FC236}">
                <a16:creationId xmlns:a16="http://schemas.microsoft.com/office/drawing/2014/main" id="{8B27E191-4D8C-076A-5E54-FDA2A03E6734}"/>
              </a:ext>
            </a:extLst>
          </p:cNvPr>
          <p:cNvSpPr txBox="1"/>
          <p:nvPr/>
        </p:nvSpPr>
        <p:spPr>
          <a:xfrm>
            <a:off x="125366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6A197951-0113-CE4E-3FFA-BE54BF37C59E}"/>
              </a:ext>
            </a:extLst>
          </p:cNvPr>
          <p:cNvPicPr>
            <a:picLocks noChangeAspect="1"/>
          </p:cNvPicPr>
          <p:nvPr/>
        </p:nvPicPr>
        <p:blipFill>
          <a:blip r:embed="rId4"/>
          <a:stretch>
            <a:fillRect/>
          </a:stretch>
        </p:blipFill>
        <p:spPr>
          <a:xfrm>
            <a:off x="2977397" y="6993286"/>
            <a:ext cx="867994" cy="173082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379140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F8A7AA1-3291-5F05-DAC9-B8B028AF26EC}"/>
              </a:ext>
            </a:extLst>
          </p:cNvPr>
          <p:cNvPicPr>
            <a:picLocks noChangeAspect="1"/>
          </p:cNvPicPr>
          <p:nvPr/>
        </p:nvPicPr>
        <p:blipFill>
          <a:blip r:embed="rId3"/>
          <a:stretch>
            <a:fillRect/>
          </a:stretch>
        </p:blipFill>
        <p:spPr>
          <a:xfrm>
            <a:off x="2576082" y="3212044"/>
            <a:ext cx="103618" cy="103825"/>
          </a:xfrm>
          <a:prstGeom prst="rect">
            <a:avLst/>
          </a:prstGeom>
        </p:spPr>
      </p:pic>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security code is “321 025”</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5"/>
          <a:stretch>
            <a:fillRect/>
          </a:stretch>
        </p:blipFill>
        <p:spPr>
          <a:xfrm>
            <a:off x="2977397" y="5012086"/>
            <a:ext cx="867994" cy="1730821"/>
          </a:xfrm>
          <a:prstGeom prst="rect">
            <a:avLst/>
          </a:prstGeom>
        </p:spPr>
      </p:pic>
      <p:sp>
        <p:nvSpPr>
          <p:cNvPr id="22" name="!!txtBiometrics">
            <a:extLst>
              <a:ext uri="{FF2B5EF4-FFF2-40B4-BE49-F238E27FC236}">
                <a16:creationId xmlns:a16="http://schemas.microsoft.com/office/drawing/2014/main" id="{A572B7D8-4AE6-DF73-8A28-9C43E93A7037}"/>
              </a:ext>
            </a:extLst>
          </p:cNvPr>
          <p:cNvSpPr txBox="1"/>
          <p:nvPr/>
        </p:nvSpPr>
        <p:spPr>
          <a:xfrm>
            <a:off x="125128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0180054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I have a lovely, unique eyeball!</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4"/>
          <a:stretch>
            <a:fillRect/>
          </a:stretch>
        </p:blipFill>
        <p:spPr>
          <a:xfrm>
            <a:off x="2977397" y="7069486"/>
            <a:ext cx="867994" cy="1730821"/>
          </a:xfrm>
          <a:prstGeom prst="rect">
            <a:avLst/>
          </a:prstGeom>
        </p:spPr>
      </p:pic>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5"/>
          <a:stretch>
            <a:fillRect/>
          </a:stretch>
        </p:blipFill>
        <p:spPr>
          <a:xfrm>
            <a:off x="2436382" y="3123144"/>
            <a:ext cx="414298" cy="415126"/>
          </a:xfrm>
          <a:prstGeom prst="rect">
            <a:avLst/>
          </a:prstGeom>
        </p:spPr>
      </p:pic>
      <p:sp>
        <p:nvSpPr>
          <p:cNvPr id="25" name="TextBox 24">
            <a:extLst>
              <a:ext uri="{FF2B5EF4-FFF2-40B4-BE49-F238E27FC236}">
                <a16:creationId xmlns:a16="http://schemas.microsoft.com/office/drawing/2014/main" id="{0568C82D-BD7F-436B-460F-1EA96013EF2B}"/>
              </a:ext>
            </a:extLst>
          </p:cNvPr>
          <p:cNvSpPr txBox="1"/>
          <p:nvPr/>
        </p:nvSpPr>
        <p:spPr>
          <a:xfrm>
            <a:off x="1898548" y="69324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371669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37996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4"/>
          <a:stretch>
            <a:fillRect/>
          </a:stretch>
        </p:blipFill>
        <p:spPr>
          <a:xfrm>
            <a:off x="-3100818" y="3123144"/>
            <a:ext cx="414298" cy="415126"/>
          </a:xfrm>
          <a:prstGeom prst="rect">
            <a:avLst/>
          </a:prstGeom>
        </p:spPr>
      </p:pic>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518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1898548"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518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8690818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cxnSp>
        <p:nvCxnSpPr>
          <p:cNvPr id="22" name="Straight Arrow Connector 21">
            <a:extLst>
              <a:ext uri="{FF2B5EF4-FFF2-40B4-BE49-F238E27FC236}">
                <a16:creationId xmlns:a16="http://schemas.microsoft.com/office/drawing/2014/main" id="{F936587A-2DAF-0A17-2CE0-3FB32C74401E}"/>
              </a:ext>
            </a:extLst>
          </p:cNvPr>
          <p:cNvCxnSpPr>
            <a:cxnSpLocks/>
          </p:cNvCxnSpPr>
          <p:nvPr/>
        </p:nvCxnSpPr>
        <p:spPr>
          <a:xfrm flipV="1">
            <a:off x="-2641600" y="4135966"/>
            <a:ext cx="2349500" cy="3471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3C82A8-0558-1CFD-69A7-1A09CF616B85}"/>
              </a:ext>
            </a:extLst>
          </p:cNvPr>
          <p:cNvSpPr txBox="1"/>
          <p:nvPr/>
        </p:nvSpPr>
        <p:spPr>
          <a:xfrm>
            <a:off x="-5924652" y="39606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cxnSp>
        <p:nvCxnSpPr>
          <p:cNvPr id="27" name="Straight Arrow Connector 26">
            <a:extLst>
              <a:ext uri="{FF2B5EF4-FFF2-40B4-BE49-F238E27FC236}">
                <a16:creationId xmlns:a16="http://schemas.microsoft.com/office/drawing/2014/main" id="{A3E6F982-EFA2-DAC0-5D63-265D01013231}"/>
              </a:ext>
            </a:extLst>
          </p:cNvPr>
          <p:cNvCxnSpPr>
            <a:cxnSpLocks/>
          </p:cNvCxnSpPr>
          <p:nvPr/>
        </p:nvCxnSpPr>
        <p:spPr>
          <a:xfrm>
            <a:off x="-2641600" y="4483100"/>
            <a:ext cx="2349500" cy="43167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4168387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1804343"/>
            <a:ext cx="7825353" cy="5053657"/>
          </a:xfrm>
          <a:prstGeom prst="rect">
            <a:avLst/>
          </a:prstGeom>
        </p:spPr>
      </p:pic>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4220888562"/>
      </p:ext>
    </p:extLst>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66654413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2000"/>
                            </p:stCondLst>
                            <p:childTnLst>
                              <p:par>
                                <p:cTn id="31" presetID="22" presetClass="entr" presetSubtype="8" fill="hold" grpId="0" nodeType="afterEffect">
                                  <p:stCondLst>
                                    <p:cond delay="500"/>
                                  </p:stCondLst>
                                  <p:childTnLst>
                                    <p:set>
                                      <p:cBhvr>
                                        <p:cTn id="32" dur="1" fill="hold">
                                          <p:stCondLst>
                                            <p:cond delay="0"/>
                                          </p:stCondLst>
                                        </p:cTn>
                                        <p:tgtEl>
                                          <p:spTgt spid="34"/>
                                        </p:tgtEl>
                                        <p:attrNameLst>
                                          <p:attrName>style.visibility</p:attrName>
                                        </p:attrNameLst>
                                      </p:cBhvr>
                                      <p:to>
                                        <p:strVal val="visible"/>
                                      </p:to>
                                    </p:set>
                                    <p:animEffect transition="in" filter="wipe(left)">
                                      <p:cBhvr>
                                        <p:cTn id="33" dur="500"/>
                                        <p:tgtEl>
                                          <p:spTgt spid="3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wipe(up)">
                                      <p:cBhvr>
                                        <p:cTn id="38" dur="500"/>
                                        <p:tgtEl>
                                          <p:spTgt spid="39"/>
                                        </p:tgtEl>
                                      </p:cBhvr>
                                    </p:animEffect>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35"/>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8"/>
                                        </p:tgtEl>
                                        <p:attrNameLst>
                                          <p:attrName>style.visibility</p:attrName>
                                        </p:attrNameLst>
                                      </p:cBhvr>
                                      <p:to>
                                        <p:strVal val="visible"/>
                                      </p:to>
                                    </p:se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fade">
                                      <p:cBhvr>
                                        <p:cTn id="5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3"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7"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Picture 6">
            <a:extLst>
              <a:ext uri="{FF2B5EF4-FFF2-40B4-BE49-F238E27FC236}">
                <a16:creationId xmlns:a16="http://schemas.microsoft.com/office/drawing/2014/main" id="{9A1AFB7D-193B-6CF8-4ECB-37290A0EEAF6}"/>
              </a:ext>
            </a:extLst>
          </p:cNvPr>
          <p:cNvPicPr>
            <a:picLocks noChangeAspect="1"/>
          </p:cNvPicPr>
          <p:nvPr/>
        </p:nvPicPr>
        <p:blipFill>
          <a:blip r:embed="rId6"/>
          <a:stretch>
            <a:fillRect/>
          </a:stretch>
        </p:blipFill>
        <p:spPr>
          <a:xfrm>
            <a:off x="3991514" y="5148477"/>
            <a:ext cx="1543265" cy="1543265"/>
          </a:xfrm>
          <a:prstGeom prst="rect">
            <a:avLst/>
          </a:prstGeom>
        </p:spPr>
      </p:pic>
    </p:spTree>
    <p:extLst>
      <p:ext uri="{BB962C8B-B14F-4D97-AF65-F5344CB8AC3E}">
        <p14:creationId xmlns:p14="http://schemas.microsoft.com/office/powerpoint/2010/main" val="327158403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666147" y="3699656"/>
            <a:ext cx="1370888" cy="369332"/>
          </a:xfrm>
          <a:prstGeom prst="rect">
            <a:avLst/>
          </a:prstGeom>
          <a:noFill/>
        </p:spPr>
        <p:txBody>
          <a:bodyPr wrap="none" rtlCol="0">
            <a:spAutoFit/>
          </a:bodyPr>
          <a:lstStyle/>
          <a:p>
            <a:r>
              <a:rPr lang="en-US" dirty="0">
                <a:solidFill>
                  <a:srgbClr val="FD7D00"/>
                </a:solidFill>
                <a:latin typeface="Corbel" panose="020B0503020204020204" pitchFamily="34" charset="0"/>
              </a:rPr>
              <a:t>"Rak5T#i)</a:t>
            </a:r>
            <a:r>
              <a:rPr lang="en-US" dirty="0" err="1">
                <a:solidFill>
                  <a:srgbClr val="FD7D00"/>
                </a:solidFill>
                <a:latin typeface="Corbel" panose="020B0503020204020204" pitchFamily="34" charset="0"/>
              </a:rPr>
              <a:t>sl</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Picture 6">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3991514" y="5148477"/>
            <a:ext cx="1543265" cy="1543265"/>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3DCFB50F-4BAB-897B-F645-EA1B18F41C04}"/>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4A495D-410B-558C-D139-153D881E4DC0}"/>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502549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a:off x="7610596" y="2229992"/>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Picture 6">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3991514" y="5148477"/>
            <a:ext cx="1543265" cy="1543265"/>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7010611"/>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2" name="Thought Bubble: Cloud 21">
            <a:extLst>
              <a:ext uri="{FF2B5EF4-FFF2-40B4-BE49-F238E27FC236}">
                <a16:creationId xmlns:a16="http://schemas.microsoft.com/office/drawing/2014/main" id="{B9C8C68B-A034-789D-006F-B60F8DEFCF4A}"/>
              </a:ext>
            </a:extLst>
          </p:cNvPr>
          <p:cNvSpPr/>
          <p:nvPr/>
        </p:nvSpPr>
        <p:spPr>
          <a:xfrm>
            <a:off x="12400389"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A22966-C3C1-831A-34E4-6ADF0491239E}"/>
              </a:ext>
            </a:extLst>
          </p:cNvPr>
          <p:cNvSpPr txBox="1"/>
          <p:nvPr/>
        </p:nvSpPr>
        <p:spPr>
          <a:xfrm>
            <a:off x="12831444"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90719198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1" name="Rectangle: Rounded Corners 30">
            <a:extLst>
              <a:ext uri="{FF2B5EF4-FFF2-40B4-BE49-F238E27FC236}">
                <a16:creationId xmlns:a16="http://schemas.microsoft.com/office/drawing/2014/main" id="{B8565E3C-D586-B85F-DEA9-2C6AC9A66C57}"/>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32">
            <a:extLst>
              <a:ext uri="{FF2B5EF4-FFF2-40B4-BE49-F238E27FC236}">
                <a16:creationId xmlns:a16="http://schemas.microsoft.com/office/drawing/2014/main" id="{6DB67D74-BEB8-F771-C7C8-82367E1420F6}"/>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err="1">
                <a:latin typeface="Courier New" panose="02070309020205020404" pitchFamily="49" charset="0"/>
                <a:cs typeface="Courier New" panose="02070309020205020404" pitchFamily="49" charset="0"/>
              </a:rPr>
              <a:t>ThisTalkRocks</a:t>
            </a:r>
            <a:r>
              <a:rPr lang="en-US" sz="2000" dirty="0">
                <a:latin typeface="Courier New" panose="02070309020205020404" pitchFamily="49" charset="0"/>
                <a:cs typeface="Courier New" panose="02070309020205020404" pitchFamily="49" charset="0"/>
              </a:rPr>
              <a:t>'</a:t>
            </a:r>
          </a:p>
        </p:txBody>
      </p:sp>
      <p:cxnSp>
        <p:nvCxnSpPr>
          <p:cNvPr id="34" name="Straight Arrow Connector 33">
            <a:extLst>
              <a:ext uri="{FF2B5EF4-FFF2-40B4-BE49-F238E27FC236}">
                <a16:creationId xmlns:a16="http://schemas.microsoft.com/office/drawing/2014/main" id="{5D172D78-228C-DFBE-CE83-46C29B23AF0A}"/>
              </a:ext>
            </a:extLst>
          </p:cNvPr>
          <p:cNvCxnSpPr>
            <a:cxnSpLocks/>
          </p:cNvCxnSpPr>
          <p:nvPr/>
        </p:nvCxnSpPr>
        <p:spPr>
          <a:xfrm>
            <a:off x="2800803" y="3664128"/>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80B79A8-96E7-906A-CB3F-02AE55FC8AB9}"/>
              </a:ext>
            </a:extLst>
          </p:cNvPr>
          <p:cNvCxnSpPr>
            <a:cxnSpLocks/>
          </p:cNvCxnSpPr>
          <p:nvPr/>
        </p:nvCxnSpPr>
        <p:spPr>
          <a:xfrm flipV="1">
            <a:off x="5029653" y="3461834"/>
            <a:ext cx="3437507" cy="119841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descr="Hacker PNG Images Transparent Background | PNG Play">
            <a:extLst>
              <a:ext uri="{FF2B5EF4-FFF2-40B4-BE49-F238E27FC236}">
                <a16:creationId xmlns:a16="http://schemas.microsoft.com/office/drawing/2014/main" id="{87F38054-6390-80EE-9FD0-E8900BFB47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4" name="Thought Bubble: Cloud 43">
            <a:extLst>
              <a:ext uri="{FF2B5EF4-FFF2-40B4-BE49-F238E27FC236}">
                <a16:creationId xmlns:a16="http://schemas.microsoft.com/office/drawing/2014/main" id="{FD30BE93-22AC-0FCA-2A77-246B823DD69E}"/>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6BD989D-FBF9-67B1-76E8-956F63461E03}"/>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8" name="Rectangle: Rounded Corners 47">
            <a:extLst>
              <a:ext uri="{FF2B5EF4-FFF2-40B4-BE49-F238E27FC236}">
                <a16:creationId xmlns:a16="http://schemas.microsoft.com/office/drawing/2014/main" id="{CF8B9CF6-8034-166D-E3CC-CE31C09136F2}"/>
              </a:ext>
            </a:extLst>
          </p:cNvPr>
          <p:cNvSpPr/>
          <p:nvPr/>
        </p:nvSpPr>
        <p:spPr>
          <a:xfrm>
            <a:off x="2552951" y="4815053"/>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1F4AA85E-9080-404F-B0C6-225E7DCA68F7}"/>
              </a:ext>
            </a:extLst>
          </p:cNvPr>
          <p:cNvCxnSpPr>
            <a:cxnSpLocks/>
            <a:stCxn id="43" idx="0"/>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down)">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3"/>
                                        </p:tgtEl>
                                        <p:attrNameLst>
                                          <p:attrName>style.visibility</p:attrName>
                                        </p:attrNameLst>
                                      </p:cBhvr>
                                      <p:to>
                                        <p:strVal val="visible"/>
                                      </p:to>
                                    </p:set>
                                    <p:anim calcmode="lin" valueType="num">
                                      <p:cBhvr additive="base">
                                        <p:cTn id="30" dur="500" fill="hold"/>
                                        <p:tgtEl>
                                          <p:spTgt spid="43"/>
                                        </p:tgtEl>
                                        <p:attrNameLst>
                                          <p:attrName>ppt_x</p:attrName>
                                        </p:attrNameLst>
                                      </p:cBhvr>
                                      <p:tavLst>
                                        <p:tav tm="0">
                                          <p:val>
                                            <p:strVal val="#ppt_x"/>
                                          </p:val>
                                        </p:tav>
                                        <p:tav tm="100000">
                                          <p:val>
                                            <p:strVal val="#ppt_x"/>
                                          </p:val>
                                        </p:tav>
                                      </p:tavLst>
                                    </p:anim>
                                    <p:anim calcmode="lin" valueType="num">
                                      <p:cBhvr additive="base">
                                        <p:cTn id="31" dur="500" fill="hold"/>
                                        <p:tgtEl>
                                          <p:spTgt spid="43"/>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44" grpId="0" animBg="1"/>
      <p:bldP spid="45" grpId="0"/>
      <p:bldP spid="48" grpId="0" animBg="1"/>
      <p:bldP spid="4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179148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angle: Rounded Corners 4">
            <a:extLst>
              <a:ext uri="{FF2B5EF4-FFF2-40B4-BE49-F238E27FC236}">
                <a16:creationId xmlns:a16="http://schemas.microsoft.com/office/drawing/2014/main" id="{770F710D-AC09-C91D-B4F7-121D120A17C6}"/>
              </a:ext>
            </a:extLst>
          </p:cNvPr>
          <p:cNvSpPr/>
          <p:nvPr/>
        </p:nvSpPr>
        <p:spPr>
          <a:xfrm>
            <a:off x="7665697" y="1021586"/>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3DBE7E32-398D-9295-3394-0C1EA5D83F47}"/>
              </a:ext>
            </a:extLst>
          </p:cNvPr>
          <p:cNvSpPr txBox="1"/>
          <p:nvPr/>
        </p:nvSpPr>
        <p:spPr>
          <a:xfrm>
            <a:off x="7745695" y="1107045"/>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8" name="!!Arrow 2">
            <a:extLst>
              <a:ext uri="{FF2B5EF4-FFF2-40B4-BE49-F238E27FC236}">
                <a16:creationId xmlns:a16="http://schemas.microsoft.com/office/drawing/2014/main" id="{A0B4D148-CBA1-4FF6-B9DF-608A73522537}"/>
              </a:ext>
            </a:extLst>
          </p:cNvPr>
          <p:cNvCxnSpPr>
            <a:cxnSpLocks/>
          </p:cNvCxnSpPr>
          <p:nvPr/>
        </p:nvCxnSpPr>
        <p:spPr>
          <a:xfrm>
            <a:off x="9396357" y="1955800"/>
            <a:ext cx="11561" cy="11059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BA605954-43EB-39E3-6FDA-4B70CCE20E2E}"/>
              </a:ext>
            </a:extLst>
          </p:cNvPr>
          <p:cNvSpPr/>
          <p:nvPr/>
        </p:nvSpPr>
        <p:spPr>
          <a:xfrm>
            <a:off x="8169873" y="1428934"/>
            <a:ext cx="1621828" cy="30046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638822" y="41761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718820" y="42616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13" name="Straight Arrow Connector 12">
            <a:extLst>
              <a:ext uri="{FF2B5EF4-FFF2-40B4-BE49-F238E27FC236}">
                <a16:creationId xmlns:a16="http://schemas.microsoft.com/office/drawing/2014/main" id="{A542FC40-DED0-7696-2713-D9AFC2D40FA8}"/>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D1DAD43A-AE5F-8A0D-FF2D-7247455D6869}"/>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B34EA9DD-4743-20C4-0459-9531396E1648}"/>
              </a:ext>
            </a:extLst>
          </p:cNvPr>
          <p:cNvSpPr txBox="1"/>
          <p:nvPr/>
        </p:nvSpPr>
        <p:spPr>
          <a:xfrm>
            <a:off x="934221" y="5408559"/>
            <a:ext cx="3416320"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'Rak5T#i)</a:t>
            </a:r>
            <a:r>
              <a:rPr lang="en-US" sz="2000" dirty="0" err="1">
                <a:latin typeface="Courier New" panose="02070309020205020404" pitchFamily="49" charset="0"/>
                <a:cs typeface="Courier New" panose="02070309020205020404" pitchFamily="49" charset="0"/>
              </a:rPr>
              <a:t>sl</a:t>
            </a:r>
            <a:r>
              <a:rPr lang="en-US" sz="2000" dirty="0">
                <a:latin typeface="Courier New" panose="02070309020205020404" pitchFamily="49" charset="0"/>
                <a:cs typeface="Courier New" panose="02070309020205020404" pitchFamily="49" charset="0"/>
              </a:rPr>
              <a:t>'</a:t>
            </a:r>
          </a:p>
        </p:txBody>
      </p:sp>
      <p:cxnSp>
        <p:nvCxnSpPr>
          <p:cNvPr id="16" name="Straight Arrow Connector 15">
            <a:extLst>
              <a:ext uri="{FF2B5EF4-FFF2-40B4-BE49-F238E27FC236}">
                <a16:creationId xmlns:a16="http://schemas.microsoft.com/office/drawing/2014/main" id="{914A924C-C2AD-01C7-59EA-86E4F6436ECF}"/>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3733D04-17CA-370A-F6CA-47FD45D60616}"/>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10271755-F5AF-CC2A-BE28-904F2F1B6AB6}"/>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2" descr="Hacker PNG Images Transparent Background | PNG Play">
            <a:extLst>
              <a:ext uri="{FF2B5EF4-FFF2-40B4-BE49-F238E27FC236}">
                <a16:creationId xmlns:a16="http://schemas.microsoft.com/office/drawing/2014/main" id="{5D7948E6-2A98-E2FD-A6A8-5B92EAC27F5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78434" y="6927300"/>
            <a:ext cx="2443791" cy="2850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21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500"/>
                                        <p:tgtEl>
                                          <p:spTgt spid="4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P spid="10" grpId="0" animBg="1"/>
      <p:bldP spid="11" grpId="0"/>
      <p:bldP spid="14" grpId="0" animBg="1"/>
      <p:bldP spid="15" grpId="0"/>
      <p:bldP spid="3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26902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2775704"/>
            <a:ext cx="3768980"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DECRYPT</a:t>
            </a:r>
            <a:r>
              <a:rPr lang="en-US"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sym typeface="Wingdings" panose="05000000000000000000" pitchFamily="2" charset="2"/>
              </a:rPr>
              <a:t>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961460" y="3112055"/>
            <a:ext cx="195954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283" y="43025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0" name="Thought Bubble: Cloud 39">
            <a:extLst>
              <a:ext uri="{FF2B5EF4-FFF2-40B4-BE49-F238E27FC236}">
                <a16:creationId xmlns:a16="http://schemas.microsoft.com/office/drawing/2014/main" id="{3044E73E-16E3-6A25-7073-2027ACFBB250}"/>
              </a:ext>
            </a:extLst>
          </p:cNvPr>
          <p:cNvSpPr/>
          <p:nvPr/>
        </p:nvSpPr>
        <p:spPr>
          <a:xfrm>
            <a:off x="2640838" y="4470513"/>
            <a:ext cx="3340241" cy="1718887"/>
          </a:xfrm>
          <a:prstGeom prst="cloudCallout">
            <a:avLst>
              <a:gd name="adj1" fmla="val -74550"/>
              <a:gd name="adj2" fmla="val -1349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480F4BBD-E149-0B9E-4E48-667080B0D435}"/>
              </a:ext>
            </a:extLst>
          </p:cNvPr>
          <p:cNvSpPr txBox="1"/>
          <p:nvPr/>
        </p:nvSpPr>
        <p:spPr>
          <a:xfrm>
            <a:off x="3024175" y="4746853"/>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2" name="!!rectHash">
            <a:extLst>
              <a:ext uri="{FF2B5EF4-FFF2-40B4-BE49-F238E27FC236}">
                <a16:creationId xmlns:a16="http://schemas.microsoft.com/office/drawing/2014/main" id="{D827416F-A4B2-FD7B-5CEA-A9B27BA187B9}"/>
              </a:ext>
            </a:extLst>
          </p:cNvPr>
          <p:cNvSpPr/>
          <p:nvPr/>
        </p:nvSpPr>
        <p:spPr>
          <a:xfrm>
            <a:off x="-5571477"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43" name="!!txtHash">
            <a:extLst>
              <a:ext uri="{FF2B5EF4-FFF2-40B4-BE49-F238E27FC236}">
                <a16:creationId xmlns:a16="http://schemas.microsoft.com/office/drawing/2014/main" id="{AE220F0F-7F80-FA80-3701-B89F60395A78}"/>
              </a:ext>
            </a:extLst>
          </p:cNvPr>
          <p:cNvSpPr txBox="1"/>
          <p:nvPr/>
        </p:nvSpPr>
        <p:spPr>
          <a:xfrm>
            <a:off x="-549148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53117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p:txBody>
      </p:sp>
      <p:sp>
        <p:nvSpPr>
          <p:cNvPr id="49" name="!!Box1">
            <a:extLst>
              <a:ext uri="{FF2B5EF4-FFF2-40B4-BE49-F238E27FC236}">
                <a16:creationId xmlns:a16="http://schemas.microsoft.com/office/drawing/2014/main" id="{99D39EFE-91A1-8072-5BBF-BDE3442CC8F7}"/>
              </a:ext>
            </a:extLst>
          </p:cNvPr>
          <p:cNvSpPr/>
          <p:nvPr/>
        </p:nvSpPr>
        <p:spPr>
          <a:xfrm>
            <a:off x="553719" y="35627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
        <p:nvSpPr>
          <p:cNvPr id="9" name="!!txtBox2">
            <a:extLst>
              <a:ext uri="{FF2B5EF4-FFF2-40B4-BE49-F238E27FC236}">
                <a16:creationId xmlns:a16="http://schemas.microsoft.com/office/drawing/2014/main" id="{1A49F34A-8AED-1E64-CC3C-9D4652C3A5F2}"/>
              </a:ext>
            </a:extLst>
          </p:cNvPr>
          <p:cNvSpPr/>
          <p:nvPr/>
        </p:nvSpPr>
        <p:spPr>
          <a:xfrm>
            <a:off x="553719" y="20935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4076651"/>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95375"/>
            <a:ext cx="10515600" cy="1325563"/>
          </a:xfrm>
        </p:spPr>
        <p:txBody>
          <a:bodyPr>
            <a:normAutofit/>
          </a:bodyPr>
          <a:lstStyle/>
          <a:p>
            <a:pPr algn="ctr"/>
            <a:r>
              <a:rPr lang="en-US" sz="4800" dirty="0"/>
              <a:t>My rookie mistake</a:t>
            </a:r>
          </a:p>
        </p:txBody>
      </p:sp>
      <p:pic>
        <p:nvPicPr>
          <p:cNvPr id="4" name="Content Placeholder 3"/>
          <p:cNvPicPr>
            <a:picLocks noGrp="1" noChangeAspect="1"/>
          </p:cNvPicPr>
          <p:nvPr>
            <p:ph idx="1"/>
          </p:nvPr>
        </p:nvPicPr>
        <p:blipFill>
          <a:blip r:embed="rId3"/>
          <a:stretch>
            <a:fillRect/>
          </a:stretch>
        </p:blipFill>
        <p:spPr>
          <a:xfrm>
            <a:off x="2183323" y="343843"/>
            <a:ext cx="7825353" cy="5053657"/>
          </a:xfrm>
          <a:prstGeom prst="rect">
            <a:avLst/>
          </a:prstGeom>
        </p:spPr>
      </p:pic>
      <p:sp>
        <p:nvSpPr>
          <p:cNvPr id="3" name="!!Title 2">
            <a:extLst>
              <a:ext uri="{FF2B5EF4-FFF2-40B4-BE49-F238E27FC236}">
                <a16:creationId xmlns:a16="http://schemas.microsoft.com/office/drawing/2014/main" id="{AC2FE1E2-8BAE-744D-91F9-BA45E865F935}"/>
              </a:ext>
            </a:extLst>
          </p:cNvPr>
          <p:cNvSpPr txBox="1">
            <a:spLocks/>
          </p:cNvSpPr>
          <p:nvPr/>
        </p:nvSpPr>
        <p:spPr>
          <a:xfrm>
            <a:off x="905934" y="54811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spTree>
    <p:extLst>
      <p:ext uri="{BB962C8B-B14F-4D97-AF65-F5344CB8AC3E}">
        <p14:creationId xmlns:p14="http://schemas.microsoft.com/office/powerpoint/2010/main" val="34750206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684496" y="1496574"/>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Tree>
    <p:extLst>
      <p:ext uri="{BB962C8B-B14F-4D97-AF65-F5344CB8AC3E}">
        <p14:creationId xmlns:p14="http://schemas.microsoft.com/office/powerpoint/2010/main" val="21322551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368300" y="1496574"/>
            <a:ext cx="56007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 unique in =&gt; unique out</a:t>
            </a:r>
          </a:p>
        </p:txBody>
      </p:sp>
    </p:spTree>
    <p:extLst>
      <p:ext uri="{BB962C8B-B14F-4D97-AF65-F5344CB8AC3E}">
        <p14:creationId xmlns:p14="http://schemas.microsoft.com/office/powerpoint/2010/main" val="34978867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3738278" y="6988288"/>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3658280" y="7073747"/>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3658281" y="7365511"/>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3527504" y="7817325"/>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AFBAA4EA-C03D-1066-6553-C6F780349485}"/>
              </a:ext>
            </a:extLst>
          </p:cNvPr>
          <p:cNvSpPr/>
          <p:nvPr/>
        </p:nvSpPr>
        <p:spPr>
          <a:xfrm>
            <a:off x="-5063478"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DAB89E16-98C9-4A17-ACF8-52BE304EE084}"/>
              </a:ext>
            </a:extLst>
          </p:cNvPr>
          <p:cNvSpPr txBox="1"/>
          <p:nvPr/>
        </p:nvSpPr>
        <p:spPr>
          <a:xfrm>
            <a:off x="-498348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7" name="TextBox 16">
            <a:extLst>
              <a:ext uri="{FF2B5EF4-FFF2-40B4-BE49-F238E27FC236}">
                <a16:creationId xmlns:a16="http://schemas.microsoft.com/office/drawing/2014/main" id="{3005DF01-2A39-3A3E-D868-F611CD0B5191}"/>
              </a:ext>
            </a:extLst>
          </p:cNvPr>
          <p:cNvSpPr txBox="1"/>
          <p:nvPr/>
        </p:nvSpPr>
        <p:spPr>
          <a:xfrm>
            <a:off x="-4983481"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1" name="TextBox 30">
            <a:extLst>
              <a:ext uri="{FF2B5EF4-FFF2-40B4-BE49-F238E27FC236}">
                <a16:creationId xmlns:a16="http://schemas.microsoft.com/office/drawing/2014/main" id="{2EF70F03-9803-FB07-AE40-E7A4838196EE}"/>
              </a:ext>
            </a:extLst>
          </p:cNvPr>
          <p:cNvSpPr txBox="1"/>
          <p:nvPr/>
        </p:nvSpPr>
        <p:spPr>
          <a:xfrm>
            <a:off x="-4983481"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33" name="Picture 32">
            <a:extLst>
              <a:ext uri="{FF2B5EF4-FFF2-40B4-BE49-F238E27FC236}">
                <a16:creationId xmlns:a16="http://schemas.microsoft.com/office/drawing/2014/main" id="{5ABB11D1-09CB-22A3-4820-09561EE8C158}"/>
              </a:ext>
            </a:extLst>
          </p:cNvPr>
          <p:cNvPicPr>
            <a:picLocks noChangeAspect="1"/>
          </p:cNvPicPr>
          <p:nvPr/>
        </p:nvPicPr>
        <p:blipFill>
          <a:blip r:embed="rId4"/>
          <a:stretch>
            <a:fillRect/>
          </a:stretch>
        </p:blipFill>
        <p:spPr>
          <a:xfrm>
            <a:off x="-1024419" y="2604001"/>
            <a:ext cx="930283" cy="992661"/>
          </a:xfrm>
          <a:prstGeom prst="rect">
            <a:avLst/>
          </a:prstGeom>
        </p:spPr>
      </p:pic>
    </p:spTree>
    <p:extLst>
      <p:ext uri="{BB962C8B-B14F-4D97-AF65-F5344CB8AC3E}">
        <p14:creationId xmlns:p14="http://schemas.microsoft.com/office/powerpoint/2010/main" val="294660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C2856F77-9217-6C15-E86A-586B657052BB}"/>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89905239-9F55-461B-3975-88EF78D393E5}"/>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5" name="TextBox 14">
            <a:extLst>
              <a:ext uri="{FF2B5EF4-FFF2-40B4-BE49-F238E27FC236}">
                <a16:creationId xmlns:a16="http://schemas.microsoft.com/office/drawing/2014/main" id="{8C649695-5D9E-BA4D-D36A-F721E35507FD}"/>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6" name="TextBox 15">
            <a:extLst>
              <a:ext uri="{FF2B5EF4-FFF2-40B4-BE49-F238E27FC236}">
                <a16:creationId xmlns:a16="http://schemas.microsoft.com/office/drawing/2014/main" id="{3545EBDB-7E4D-32FB-3EC2-D44B3A6DA4A8}"/>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7" name="Picture 16">
            <a:extLst>
              <a:ext uri="{FF2B5EF4-FFF2-40B4-BE49-F238E27FC236}">
                <a16:creationId xmlns:a16="http://schemas.microsoft.com/office/drawing/2014/main" id="{E240ACF5-F58E-EC48-1E28-5703AB3968A3}"/>
              </a:ext>
            </a:extLst>
          </p:cNvPr>
          <p:cNvPicPr>
            <a:picLocks noChangeAspect="1"/>
          </p:cNvPicPr>
          <p:nvPr/>
        </p:nvPicPr>
        <p:blipFill>
          <a:blip r:embed="rId4"/>
          <a:stretch>
            <a:fillRect/>
          </a:stretch>
        </p:blipFill>
        <p:spPr>
          <a:xfrm>
            <a:off x="4715981" y="2604001"/>
            <a:ext cx="930283" cy="992661"/>
          </a:xfrm>
          <a:prstGeom prst="rect">
            <a:avLst/>
          </a:prstGeom>
        </p:spPr>
      </p:pic>
      <p:sp>
        <p:nvSpPr>
          <p:cNvPr id="31" name="!!Rectangle: Rounded Corners 4">
            <a:extLst>
              <a:ext uri="{FF2B5EF4-FFF2-40B4-BE49-F238E27FC236}">
                <a16:creationId xmlns:a16="http://schemas.microsoft.com/office/drawing/2014/main" id="{05FF81B4-57B0-01B0-CAED-39E9768A2F7C}"/>
              </a:ext>
            </a:extLst>
          </p:cNvPr>
          <p:cNvSpPr/>
          <p:nvPr/>
        </p:nvSpPr>
        <p:spPr>
          <a:xfrm>
            <a:off x="638823" y="4176145"/>
            <a:ext cx="3159686"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5">
            <a:extLst>
              <a:ext uri="{FF2B5EF4-FFF2-40B4-BE49-F238E27FC236}">
                <a16:creationId xmlns:a16="http://schemas.microsoft.com/office/drawing/2014/main" id="{C5E8F936-5F6E-ABA2-FC0F-DF83419B33E8}"/>
              </a:ext>
            </a:extLst>
          </p:cNvPr>
          <p:cNvSpPr txBox="1"/>
          <p:nvPr/>
        </p:nvSpPr>
        <p:spPr>
          <a:xfrm>
            <a:off x="718820" y="426160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7F16C895-D16F-544D-FAE3-6483548D77CD}"/>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22DEA901-E816-40F4-F5D5-C94FEDFBE60B}"/>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19D7C35E-A327-A8C8-BBA7-B29BBDEFFD0F}"/>
              </a:ext>
            </a:extLst>
          </p:cNvPr>
          <p:cNvSpPr txBox="1"/>
          <p:nvPr/>
        </p:nvSpPr>
        <p:spPr>
          <a:xfrm>
            <a:off x="934221" y="5408559"/>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'HiD1254An7…'</a:t>
            </a:r>
          </a:p>
        </p:txBody>
      </p:sp>
      <p:cxnSp>
        <p:nvCxnSpPr>
          <p:cNvPr id="37" name="Straight Arrow Connector 36">
            <a:extLst>
              <a:ext uri="{FF2B5EF4-FFF2-40B4-BE49-F238E27FC236}">
                <a16:creationId xmlns:a16="http://schemas.microsoft.com/office/drawing/2014/main" id="{F12BC686-6D10-E015-D7FC-5446B7DF3995}"/>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FB7FC47-3E0E-4B15-06B6-4192A8D53B79}"/>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908B897A-215E-0A76-5015-1D801630BD90}"/>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2">
            <a:extLst>
              <a:ext uri="{FF2B5EF4-FFF2-40B4-BE49-F238E27FC236}">
                <a16:creationId xmlns:a16="http://schemas.microsoft.com/office/drawing/2014/main" id="{F4316A45-2511-D944-91C2-A960073DFF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665698" y="4261604"/>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41" name="!!Cloud curse you">
            <a:extLst>
              <a:ext uri="{FF2B5EF4-FFF2-40B4-BE49-F238E27FC236}">
                <a16:creationId xmlns:a16="http://schemas.microsoft.com/office/drawing/2014/main" id="{DFBC8AF0-13C0-9693-8752-BA74CDBA8A8C}"/>
              </a:ext>
            </a:extLst>
          </p:cNvPr>
          <p:cNvSpPr/>
          <p:nvPr/>
        </p:nvSpPr>
        <p:spPr>
          <a:xfrm>
            <a:off x="96386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HackerText 2">
            <a:extLst>
              <a:ext uri="{FF2B5EF4-FFF2-40B4-BE49-F238E27FC236}">
                <a16:creationId xmlns:a16="http://schemas.microsoft.com/office/drawing/2014/main" id="{2B4714D3-7F0B-BA0B-9781-E22A9B6B6971}"/>
              </a:ext>
            </a:extLst>
          </p:cNvPr>
          <p:cNvSpPr txBox="1"/>
          <p:nvPr/>
        </p:nvSpPr>
        <p:spPr>
          <a:xfrm>
            <a:off x="97790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07008794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down)">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40"/>
                                        </p:tgtEl>
                                        <p:attrNameLst>
                                          <p:attrName>style.visibility</p:attrName>
                                        </p:attrNameLst>
                                      </p:cBhvr>
                                      <p:to>
                                        <p:strVal val="visible"/>
                                      </p:to>
                                    </p:set>
                                    <p:anim calcmode="lin" valueType="num">
                                      <p:cBhvr additive="base">
                                        <p:cTn id="36" dur="500" fill="hold"/>
                                        <p:tgtEl>
                                          <p:spTgt spid="40"/>
                                        </p:tgtEl>
                                        <p:attrNameLst>
                                          <p:attrName>ppt_x</p:attrName>
                                        </p:attrNameLst>
                                      </p:cBhvr>
                                      <p:tavLst>
                                        <p:tav tm="0">
                                          <p:val>
                                            <p:strVal val="#ppt_x"/>
                                          </p:val>
                                        </p:tav>
                                        <p:tav tm="100000">
                                          <p:val>
                                            <p:strVal val="#ppt_x"/>
                                          </p:val>
                                        </p:tav>
                                      </p:tavLst>
                                    </p:anim>
                                    <p:anim calcmode="lin" valueType="num">
                                      <p:cBhvr additive="base">
                                        <p:cTn id="37" dur="500" fill="hold"/>
                                        <p:tgtEl>
                                          <p:spTgt spid="40"/>
                                        </p:tgtEl>
                                        <p:attrNameLst>
                                          <p:attrName>ppt_y</p:attrName>
                                        </p:attrNameLst>
                                      </p:cBhvr>
                                      <p:tavLst>
                                        <p:tav tm="0">
                                          <p:val>
                                            <p:strVal val="1+#ppt_h/2"/>
                                          </p:val>
                                        </p:tav>
                                        <p:tav tm="100000">
                                          <p:val>
                                            <p:strVal val="#ppt_y"/>
                                          </p:val>
                                        </p:tav>
                                      </p:tavLst>
                                    </p:anim>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35" grpId="0" animBg="1"/>
      <p:bldP spid="36" grpId="0"/>
      <p:bldP spid="39" grpId="0" animBg="1"/>
      <p:bldP spid="41" grpId="0" animBg="1"/>
      <p:bldP spid="4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66775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678991"/>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56658"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13725583"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14433699"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14433699"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14447048"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857750" y="3328546"/>
            <a:ext cx="247554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873C697-9CD8-1169-1BE5-83172892DF43}"/>
              </a:ext>
            </a:extLst>
          </p:cNvPr>
          <p:cNvGrpSpPr/>
          <p:nvPr/>
        </p:nvGrpSpPr>
        <p:grpSpPr>
          <a:xfrm>
            <a:off x="12247311" y="1579224"/>
            <a:ext cx="3457147" cy="1051848"/>
            <a:chOff x="491743" y="3568700"/>
            <a:chExt cx="3301324" cy="1051848"/>
          </a:xfrm>
        </p:grpSpPr>
        <p:sp>
          <p:nvSpPr>
            <p:cNvPr id="56" name="Rectangle: Rounded Corners 55">
              <a:extLst>
                <a:ext uri="{FF2B5EF4-FFF2-40B4-BE49-F238E27FC236}">
                  <a16:creationId xmlns:a16="http://schemas.microsoft.com/office/drawing/2014/main" id="{5C5DF721-6C9E-B729-147D-EB70D3FA210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48814E6E-967D-6221-0180-1E25EA76EDFA}"/>
                </a:ext>
              </a:extLst>
            </p:cNvPr>
            <p:cNvGrpSpPr/>
            <p:nvPr/>
          </p:nvGrpSpPr>
          <p:grpSpPr>
            <a:xfrm>
              <a:off x="627883" y="3743690"/>
              <a:ext cx="528269" cy="683865"/>
              <a:chOff x="9592919" y="3281030"/>
              <a:chExt cx="2412301" cy="3122817"/>
            </a:xfrm>
          </p:grpSpPr>
          <p:sp>
            <p:nvSpPr>
              <p:cNvPr id="58" name="Freeform 158">
                <a:extLst>
                  <a:ext uri="{FF2B5EF4-FFF2-40B4-BE49-F238E27FC236}">
                    <a16:creationId xmlns:a16="http://schemas.microsoft.com/office/drawing/2014/main" id="{7D855BE3-C981-B06D-ED7C-D556036122A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95FEB416-B526-EFD7-E08F-9A7688BFEAE5}"/>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1A260ABC-C09A-C838-41CC-C8843C92750A}"/>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2508F139-ABB1-F347-EE43-183353AA4C8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C9EB1A8B-3B5E-9EEA-E72A-B1CB0EE1AE1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F8C9B23E-F80F-A32A-3CA5-7BDAA71CCB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431AB6FD-E437-8FA1-F25A-5408FFA98A4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F58007B2-A692-D823-FE5D-301891EE93A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3B3A9085-8285-C488-6968-38CCAE403D0E}"/>
              </a:ext>
            </a:extLst>
          </p:cNvPr>
          <p:cNvSpPr txBox="1"/>
          <p:nvPr/>
        </p:nvSpPr>
        <p:spPr>
          <a:xfrm>
            <a:off x="12955428"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67" name="TextBox 66">
            <a:extLst>
              <a:ext uri="{FF2B5EF4-FFF2-40B4-BE49-F238E27FC236}">
                <a16:creationId xmlns:a16="http://schemas.microsoft.com/office/drawing/2014/main" id="{31F684EA-A7EE-5943-988C-9CD5AE26AFA0}"/>
              </a:ext>
            </a:extLst>
          </p:cNvPr>
          <p:cNvSpPr txBox="1"/>
          <p:nvPr/>
        </p:nvSpPr>
        <p:spPr>
          <a:xfrm>
            <a:off x="12955428"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68" name="TextBox 67">
            <a:extLst>
              <a:ext uri="{FF2B5EF4-FFF2-40B4-BE49-F238E27FC236}">
                <a16:creationId xmlns:a16="http://schemas.microsoft.com/office/drawing/2014/main" id="{DE177D8B-7603-6AAF-CB50-BAC6412C5774}"/>
              </a:ext>
            </a:extLst>
          </p:cNvPr>
          <p:cNvSpPr txBox="1"/>
          <p:nvPr/>
        </p:nvSpPr>
        <p:spPr>
          <a:xfrm>
            <a:off x="4580301" y="-638723"/>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BF502AD5-F186-6223-A75C-584B488FF0BD}"/>
              </a:ext>
            </a:extLst>
          </p:cNvPr>
          <p:cNvSpPr txBox="1"/>
          <p:nvPr/>
        </p:nvSpPr>
        <p:spPr>
          <a:xfrm>
            <a:off x="1526218" y="3536435"/>
            <a:ext cx="748923" cy="1200329"/>
          </a:xfrm>
          <a:prstGeom prst="rect">
            <a:avLst/>
          </a:prstGeom>
          <a:noFill/>
        </p:spPr>
        <p:txBody>
          <a:bodyPr wrap="none" rtlCol="0">
            <a:spAutoFit/>
          </a:bodyPr>
          <a:lstStyle/>
          <a:p>
            <a:r>
              <a:rPr lang="en-US" sz="72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273611966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Cookie: </a:t>
            </a:r>
            <a:r>
              <a:rPr lang="en-US" sz="2400" dirty="0" err="1">
                <a:solidFill>
                  <a:srgbClr val="000000"/>
                </a:solidFill>
                <a:latin typeface="Courier New" panose="02070309020205020404" pitchFamily="49" charset="0"/>
                <a:cs typeface="Courier New" panose="02070309020205020404" pitchFamily="49" charset="0"/>
              </a:rPr>
              <a:t>SessionId</a:t>
            </a:r>
            <a:r>
              <a:rPr lang="en-US" sz="2400" dirty="0">
                <a:solidFill>
                  <a:srgbClr val="000000"/>
                </a:solidFill>
                <a:latin typeface="Courier New" panose="02070309020205020404" pitchFamily="49" charset="0"/>
                <a:cs typeface="Courier New" panose="02070309020205020404" pitchFamily="49" charset="0"/>
              </a:rPr>
              <a:t> 6348</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8096223"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8804340"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8804340"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4218069" cy="35702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8844635"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095983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63565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HTTP Headers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Authorization: Alice</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12392454"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13100571"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13100571"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396664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13140866"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211202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2412590" y="1787955"/>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10400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X509 Client Certificates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356E7190-D4B6-9A0A-77AA-33EDF63910F7}"/>
              </a:ext>
            </a:extLst>
          </p:cNvPr>
          <p:cNvGrpSpPr/>
          <p:nvPr/>
        </p:nvGrpSpPr>
        <p:grpSpPr>
          <a:xfrm>
            <a:off x="12682740"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13390857"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13390857"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13431152"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5D96A792-6B78-7CCA-74C1-0391761382B0}"/>
              </a:ext>
            </a:extLst>
          </p:cNvPr>
          <p:cNvPicPr>
            <a:picLocks noChangeAspect="1"/>
          </p:cNvPicPr>
          <p:nvPr/>
        </p:nvPicPr>
        <p:blipFill>
          <a:blip r:embed="rId3"/>
          <a:stretch>
            <a:fillRect/>
          </a:stretch>
        </p:blipFill>
        <p:spPr>
          <a:xfrm>
            <a:off x="9244436" y="3944617"/>
            <a:ext cx="912105" cy="1163472"/>
          </a:xfrm>
          <a:prstGeom prst="rect">
            <a:avLst/>
          </a:prstGeom>
        </p:spPr>
      </p:pic>
      <p:sp>
        <p:nvSpPr>
          <p:cNvPr id="25" name="Freeform: Shape 24">
            <a:extLst>
              <a:ext uri="{FF2B5EF4-FFF2-40B4-BE49-F238E27FC236}">
                <a16:creationId xmlns:a16="http://schemas.microsoft.com/office/drawing/2014/main" id="{DB315872-B683-C5CF-3972-1242A48F5A47}"/>
              </a:ext>
            </a:extLst>
          </p:cNvPr>
          <p:cNvSpPr/>
          <p:nvPr/>
        </p:nvSpPr>
        <p:spPr>
          <a:xfrm>
            <a:off x="3352800" y="4354286"/>
            <a:ext cx="5486400" cy="928914"/>
          </a:xfrm>
          <a:custGeom>
            <a:avLst/>
            <a:gdLst>
              <a:gd name="connsiteX0" fmla="*/ 5486400 w 5486400"/>
              <a:gd name="connsiteY0" fmla="*/ 0 h 928914"/>
              <a:gd name="connsiteX1" fmla="*/ 2743200 w 5486400"/>
              <a:gd name="connsiteY1" fmla="*/ 928914 h 928914"/>
              <a:gd name="connsiteX2" fmla="*/ 0 w 5486400"/>
              <a:gd name="connsiteY2" fmla="*/ 0 h 928914"/>
            </a:gdLst>
            <a:ahLst/>
            <a:cxnLst>
              <a:cxn ang="0">
                <a:pos x="connsiteX0" y="connsiteY0"/>
              </a:cxn>
              <a:cxn ang="0">
                <a:pos x="connsiteX1" y="connsiteY1"/>
              </a:cxn>
              <a:cxn ang="0">
                <a:pos x="connsiteX2" y="connsiteY2"/>
              </a:cxn>
            </a:cxnLst>
            <a:rect l="l" t="t" r="r" b="b"/>
            <a:pathLst>
              <a:path w="5486400" h="928914">
                <a:moveTo>
                  <a:pt x="5486400" y="0"/>
                </a:moveTo>
                <a:cubicBezTo>
                  <a:pt x="4572000" y="464457"/>
                  <a:pt x="3657600" y="928914"/>
                  <a:pt x="2743200" y="928914"/>
                </a:cubicBezTo>
                <a:cubicBezTo>
                  <a:pt x="1828800" y="928914"/>
                  <a:pt x="914400" y="464457"/>
                  <a:pt x="0" y="0"/>
                </a:cubicBezTo>
              </a:path>
            </a:pathLst>
          </a:custGeom>
          <a:noFill/>
          <a:ln>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7ED1DCF-F6E2-15F6-6E98-5922068D9B31}"/>
              </a:ext>
            </a:extLst>
          </p:cNvPr>
          <p:cNvSpPr txBox="1"/>
          <p:nvPr/>
        </p:nvSpPr>
        <p:spPr>
          <a:xfrm>
            <a:off x="1951923" y="5426722"/>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TLS certificates prove</a:t>
            </a:r>
            <a:br>
              <a:rPr lang="en-US" sz="2800" dirty="0">
                <a:solidFill>
                  <a:schemeClr val="bg1"/>
                </a:solidFill>
                <a:latin typeface="Corbel" panose="020B0503020204020204" pitchFamily="34" charset="0"/>
              </a:rPr>
            </a:br>
            <a:r>
              <a:rPr lang="en-US" sz="2800" b="1" dirty="0">
                <a:solidFill>
                  <a:schemeClr val="bg1"/>
                </a:solidFill>
                <a:latin typeface="Corbel" panose="020B0503020204020204" pitchFamily="34" charset="0"/>
              </a:rPr>
              <a:t>server identity</a:t>
            </a:r>
            <a:r>
              <a:rPr lang="en-US" sz="2800" dirty="0">
                <a:solidFill>
                  <a:schemeClr val="bg1"/>
                </a:solidFill>
                <a:latin typeface="Corbel" panose="020B0503020204020204" pitchFamily="34" charset="0"/>
              </a:rPr>
              <a:t> </a:t>
            </a:r>
          </a:p>
          <a:p>
            <a:pPr algn="ctr"/>
            <a:r>
              <a:rPr lang="en-US" sz="2800" dirty="0">
                <a:solidFill>
                  <a:schemeClr val="bg1"/>
                </a:solidFill>
                <a:latin typeface="Corbel" panose="020B0503020204020204" pitchFamily="34" charset="0"/>
              </a:rPr>
              <a:t>to the client</a:t>
            </a:r>
          </a:p>
        </p:txBody>
      </p:sp>
      <p:sp>
        <p:nvSpPr>
          <p:cNvPr id="27" name="Freeform: Shape 26">
            <a:extLst>
              <a:ext uri="{FF2B5EF4-FFF2-40B4-BE49-F238E27FC236}">
                <a16:creationId xmlns:a16="http://schemas.microsoft.com/office/drawing/2014/main" id="{0932B2D2-312D-789E-1DEF-7337B2D632F6}"/>
              </a:ext>
            </a:extLst>
          </p:cNvPr>
          <p:cNvSpPr/>
          <p:nvPr/>
        </p:nvSpPr>
        <p:spPr>
          <a:xfrm rot="10800000">
            <a:off x="3345543" y="1603830"/>
            <a:ext cx="5486400" cy="928914"/>
          </a:xfrm>
          <a:custGeom>
            <a:avLst/>
            <a:gdLst>
              <a:gd name="connsiteX0" fmla="*/ 5486400 w 5486400"/>
              <a:gd name="connsiteY0" fmla="*/ 0 h 928914"/>
              <a:gd name="connsiteX1" fmla="*/ 2743200 w 5486400"/>
              <a:gd name="connsiteY1" fmla="*/ 928914 h 928914"/>
              <a:gd name="connsiteX2" fmla="*/ 0 w 5486400"/>
              <a:gd name="connsiteY2" fmla="*/ 0 h 928914"/>
            </a:gdLst>
            <a:ahLst/>
            <a:cxnLst>
              <a:cxn ang="0">
                <a:pos x="connsiteX0" y="connsiteY0"/>
              </a:cxn>
              <a:cxn ang="0">
                <a:pos x="connsiteX1" y="connsiteY1"/>
              </a:cxn>
              <a:cxn ang="0">
                <a:pos x="connsiteX2" y="connsiteY2"/>
              </a:cxn>
            </a:cxnLst>
            <a:rect l="l" t="t" r="r" b="b"/>
            <a:pathLst>
              <a:path w="5486400" h="928914">
                <a:moveTo>
                  <a:pt x="5486400" y="0"/>
                </a:moveTo>
                <a:cubicBezTo>
                  <a:pt x="4572000" y="464457"/>
                  <a:pt x="3657600" y="928914"/>
                  <a:pt x="2743200" y="928914"/>
                </a:cubicBezTo>
                <a:cubicBezTo>
                  <a:pt x="1828800" y="928914"/>
                  <a:pt x="914400" y="464457"/>
                  <a:pt x="0" y="0"/>
                </a:cubicBezTo>
              </a:path>
            </a:pathLst>
          </a:custGeom>
          <a:noFill/>
          <a:ln>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C2DA91B-0C91-B163-3331-FC404D26EA42}"/>
              </a:ext>
            </a:extLst>
          </p:cNvPr>
          <p:cNvSpPr txBox="1"/>
          <p:nvPr/>
        </p:nvSpPr>
        <p:spPr>
          <a:xfrm>
            <a:off x="6989051" y="1035830"/>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Client certificates prove</a:t>
            </a:r>
            <a:br>
              <a:rPr lang="en-US" sz="2800" dirty="0">
                <a:solidFill>
                  <a:schemeClr val="bg1"/>
                </a:solidFill>
                <a:latin typeface="Corbel" panose="020B0503020204020204" pitchFamily="34" charset="0"/>
              </a:rPr>
            </a:br>
            <a:r>
              <a:rPr lang="en-US" sz="2800" b="1" dirty="0">
                <a:solidFill>
                  <a:schemeClr val="bg1"/>
                </a:solidFill>
                <a:latin typeface="Corbel" panose="020B0503020204020204" pitchFamily="34" charset="0"/>
              </a:rPr>
              <a:t>client identity</a:t>
            </a:r>
            <a:r>
              <a:rPr lang="en-US" sz="2800" dirty="0">
                <a:solidFill>
                  <a:schemeClr val="bg1"/>
                </a:solidFill>
                <a:latin typeface="Corbel" panose="020B0503020204020204" pitchFamily="34" charset="0"/>
              </a:rPr>
              <a:t> </a:t>
            </a:r>
          </a:p>
          <a:p>
            <a:pPr algn="ctr"/>
            <a:r>
              <a:rPr lang="en-US" sz="2800" dirty="0">
                <a:solidFill>
                  <a:schemeClr val="bg1"/>
                </a:solidFill>
                <a:latin typeface="Corbel" panose="020B0503020204020204" pitchFamily="34" charset="0"/>
              </a:rPr>
              <a:t>to the server</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8828690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xit" presetSubtype="0" fill="hold" nodeType="withEffect">
                                  <p:stCondLst>
                                    <p:cond delay="0"/>
                                  </p:stCondLst>
                                  <p:childTnLst>
                                    <p:animEffect transition="out" filter="fade">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1"/>
                                        </p:tgtEl>
                                      </p:cBhvr>
                                    </p:animEffect>
                                    <p:set>
                                      <p:cBhvr>
                                        <p:cTn id="21" dur="1" fill="hold">
                                          <p:stCondLst>
                                            <p:cond delay="499"/>
                                          </p:stCondLst>
                                        </p:cTn>
                                        <p:tgtEl>
                                          <p:spTgt spid="21"/>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6"/>
                                        </p:tgtEl>
                                      </p:cBhvr>
                                    </p:animEffect>
                                    <p:set>
                                      <p:cBhvr>
                                        <p:cTn id="27" dur="1" fill="hold">
                                          <p:stCondLst>
                                            <p:cond delay="499"/>
                                          </p:stCondLst>
                                        </p:cTn>
                                        <p:tgtEl>
                                          <p:spTgt spid="26"/>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p:bldP spid="26" grpId="1"/>
      <p:bldP spid="27" grpId="0" animBg="1"/>
      <p:bldP spid="28"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2412590" y="1787955"/>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10400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X509 Client Certificates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E2A05BC-09B4-590A-9A70-FE756571591A}"/>
              </a:ext>
            </a:extLst>
          </p:cNvPr>
          <p:cNvSpPr txBox="1"/>
          <p:nvPr/>
        </p:nvSpPr>
        <p:spPr>
          <a:xfrm>
            <a:off x="3556423" y="1313298"/>
            <a:ext cx="5102018" cy="1384995"/>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Client certs are good for private systems where users can be forced to install them </a:t>
            </a:r>
          </a:p>
        </p:txBody>
      </p:sp>
      <p:pic>
        <p:nvPicPr>
          <p:cNvPr id="9" name="Picture 8">
            <a:extLst>
              <a:ext uri="{FF2B5EF4-FFF2-40B4-BE49-F238E27FC236}">
                <a16:creationId xmlns:a16="http://schemas.microsoft.com/office/drawing/2014/main" id="{F1EAE586-B453-C651-7FA9-B8D571C7F1DF}"/>
              </a:ext>
            </a:extLst>
          </p:cNvPr>
          <p:cNvPicPr>
            <a:picLocks noChangeAspect="1"/>
          </p:cNvPicPr>
          <p:nvPr/>
        </p:nvPicPr>
        <p:blipFill>
          <a:blip r:embed="rId4"/>
          <a:stretch>
            <a:fillRect/>
          </a:stretch>
        </p:blipFill>
        <p:spPr>
          <a:xfrm>
            <a:off x="2139694" y="6906578"/>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563604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0C32C1A-9D7E-29D1-EEDD-15C359A96EDC}"/>
              </a:ext>
            </a:extLst>
          </p:cNvPr>
          <p:cNvPicPr>
            <a:picLocks noChangeAspect="1"/>
          </p:cNvPicPr>
          <p:nvPr/>
        </p:nvPicPr>
        <p:blipFill>
          <a:blip r:embed="rId3"/>
          <a:stretch>
            <a:fillRect/>
          </a:stretch>
        </p:blipFill>
        <p:spPr>
          <a:xfrm>
            <a:off x="-1012783" y="1787955"/>
            <a:ext cx="912105" cy="1163472"/>
          </a:xfrm>
          <a:prstGeom prst="rect">
            <a:avLst/>
          </a:prstGeom>
        </p:spPr>
      </p:pic>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2030422"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9753"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4"/>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par>
                                <p:cTn id="13" presetID="10" presetClass="entr" presetSubtype="0" fill="hold" nodeType="with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2" name="Straight Arrow Connector 1">
            <a:extLst>
              <a:ext uri="{FF2B5EF4-FFF2-40B4-BE49-F238E27FC236}">
                <a16:creationId xmlns:a16="http://schemas.microsoft.com/office/drawing/2014/main" id="{159B1715-4ACF-1654-714B-8060E18D7206}"/>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B7B45D-ABF3-C92A-E1EC-13374F0D8ABE}"/>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3838801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extBox 1">
            <a:extLst>
              <a:ext uri="{FF2B5EF4-FFF2-40B4-BE49-F238E27FC236}">
                <a16:creationId xmlns:a16="http://schemas.microsoft.com/office/drawing/2014/main" id="{DC1DEFBE-DE5C-AD53-35F4-5FDE3DAADD2A}"/>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cxnSp>
        <p:nvCxnSpPr>
          <p:cNvPr id="4" name="Straight Arrow Connector 3">
            <a:extLst>
              <a:ext uri="{FF2B5EF4-FFF2-40B4-BE49-F238E27FC236}">
                <a16:creationId xmlns:a16="http://schemas.microsoft.com/office/drawing/2014/main" id="{2631FFB8-7448-DE0F-1886-22E34E2A0397}"/>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0811157-F8A1-DC5A-1000-99DCC4384C19}"/>
              </a:ext>
            </a:extLst>
          </p:cNvPr>
          <p:cNvSpPr txBox="1"/>
          <p:nvPr/>
        </p:nvSpPr>
        <p:spPr>
          <a:xfrm>
            <a:off x="6783963" y="47112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2</a:t>
            </a:r>
            <a:r>
              <a:rPr lang="en-US" sz="2000" baseline="30000" dirty="0">
                <a:solidFill>
                  <a:schemeClr val="bg1"/>
                </a:solidFill>
                <a:latin typeface="Corbel" panose="020B0503020204020204" pitchFamily="34" charset="0"/>
              </a:rPr>
              <a:t>nd</a:t>
            </a:r>
            <a:r>
              <a:rPr lang="en-US" sz="2000" dirty="0">
                <a:solidFill>
                  <a:schemeClr val="bg1"/>
                </a:solidFill>
                <a:latin typeface="Corbel" panose="020B0503020204020204" pitchFamily="34" charset="0"/>
              </a:rPr>
              <a:t> part is scheme-specific</a:t>
            </a:r>
          </a:p>
        </p:txBody>
      </p:sp>
      <p:cxnSp>
        <p:nvCxnSpPr>
          <p:cNvPr id="35" name="Straight Arrow Connector 34">
            <a:extLst>
              <a:ext uri="{FF2B5EF4-FFF2-40B4-BE49-F238E27FC236}">
                <a16:creationId xmlns:a16="http://schemas.microsoft.com/office/drawing/2014/main" id="{EE2D82AA-6F3F-B6B3-09A3-7CF55B5512AF}"/>
              </a:ext>
            </a:extLst>
          </p:cNvPr>
          <p:cNvCxnSpPr>
            <a:cxnSpLocks/>
          </p:cNvCxnSpPr>
          <p:nvPr/>
        </p:nvCxnSpPr>
        <p:spPr>
          <a:xfrm rot="16200000" flipV="1">
            <a:off x="76835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3384209-DFA8-371B-1605-66F8A7411481}"/>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33" name="Picture 32">
            <a:extLst>
              <a:ext uri="{FF2B5EF4-FFF2-40B4-BE49-F238E27FC236}">
                <a16:creationId xmlns:a16="http://schemas.microsoft.com/office/drawing/2014/main" id="{56EA84F1-06ED-E729-91A6-A23733D0CB79}"/>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081040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cxnSp>
        <p:nvCxnSpPr>
          <p:cNvPr id="33" name="Straight Arrow Connector 32">
            <a:extLst>
              <a:ext uri="{FF2B5EF4-FFF2-40B4-BE49-F238E27FC236}">
                <a16:creationId xmlns:a16="http://schemas.microsoft.com/office/drawing/2014/main" id="{D4D5021D-CA3F-087B-9650-FF0B922654BF}"/>
              </a:ext>
            </a:extLst>
          </p:cNvPr>
          <p:cNvCxnSpPr>
            <a:cxnSpLocks/>
          </p:cNvCxnSpPr>
          <p:nvPr/>
        </p:nvCxnSpPr>
        <p:spPr>
          <a:xfrm flipV="1">
            <a:off x="7581900" y="4162423"/>
            <a:ext cx="0" cy="68231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A530BA26-3CC6-9642-2DA5-F6440E96ADB9}"/>
              </a:ext>
            </a:extLst>
          </p:cNvPr>
          <p:cNvSpPr/>
          <p:nvPr/>
        </p:nvSpPr>
        <p:spPr>
          <a:xfrm>
            <a:off x="3862763" y="6948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9D3718C-4BCC-1152-E58E-7AEFEF7783FC}"/>
              </a:ext>
            </a:extLst>
          </p:cNvPr>
          <p:cNvSpPr txBox="1"/>
          <p:nvPr/>
        </p:nvSpPr>
        <p:spPr>
          <a:xfrm>
            <a:off x="4068040" y="6994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pic>
        <p:nvPicPr>
          <p:cNvPr id="10" name="Picture 9">
            <a:extLst>
              <a:ext uri="{FF2B5EF4-FFF2-40B4-BE49-F238E27FC236}">
                <a16:creationId xmlns:a16="http://schemas.microsoft.com/office/drawing/2014/main" id="{467C9E28-DD5C-B012-98F6-165BFED6F193}"/>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DEF4FE4F-69F5-3BCC-BBE4-B82A76E8D997}"/>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031060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3404054"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3370626"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sp>
        <p:nvSpPr>
          <p:cNvPr id="10" name="Rectangle: Rounded Corners 9">
            <a:extLst>
              <a:ext uri="{FF2B5EF4-FFF2-40B4-BE49-F238E27FC236}">
                <a16:creationId xmlns:a16="http://schemas.microsoft.com/office/drawing/2014/main" id="{0997E0CD-024B-1760-3C71-2EC9E6FD6C58}"/>
              </a:ext>
            </a:extLst>
          </p:cNvPr>
          <p:cNvSpPr/>
          <p:nvPr/>
        </p:nvSpPr>
        <p:spPr>
          <a:xfrm>
            <a:off x="3862763" y="5805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EE8931B-EF6C-525E-23F9-62CC7156DF1A}"/>
              </a:ext>
            </a:extLst>
          </p:cNvPr>
          <p:cNvSpPr txBox="1"/>
          <p:nvPr/>
        </p:nvSpPr>
        <p:spPr>
          <a:xfrm>
            <a:off x="4068040" y="5851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05AB5531-FA8A-7AF7-0FFC-9EB209735396}"/>
              </a:ext>
            </a:extLst>
          </p:cNvPr>
          <p:cNvCxnSpPr>
            <a:cxnSpLocks/>
            <a:stCxn id="10" idx="0"/>
            <a:endCxn id="29" idx="2"/>
          </p:cNvCxnSpPr>
          <p:nvPr/>
        </p:nvCxnSpPr>
        <p:spPr>
          <a:xfrm flipV="1">
            <a:off x="6101644" y="5358629"/>
            <a:ext cx="10760" cy="446482"/>
          </a:xfrm>
          <a:prstGeom prst="straightConnector1">
            <a:avLst/>
          </a:prstGeom>
          <a:ln w="25400">
            <a:solidFill>
              <a:srgbClr val="FD7D00"/>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DA7A9D6-9C62-DE3E-8FFD-675DDAFE3CC9}"/>
              </a:ext>
            </a:extLst>
          </p:cNvPr>
          <p:cNvSpPr txBox="1"/>
          <p:nvPr/>
        </p:nvSpPr>
        <p:spPr>
          <a:xfrm>
            <a:off x="6238874" y="5382012"/>
            <a:ext cx="511492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Encoding is reversible, no key required!</a:t>
            </a:r>
          </a:p>
        </p:txBody>
      </p:sp>
      <p:pic>
        <p:nvPicPr>
          <p:cNvPr id="42" name="!!TLS Lock" descr="Certificate, connection, encrypted, lock, protected, safe, secure, tls icon">
            <a:extLst>
              <a:ext uri="{FF2B5EF4-FFF2-40B4-BE49-F238E27FC236}">
                <a16:creationId xmlns:a16="http://schemas.microsoft.com/office/drawing/2014/main" id="{21720A27-7F0F-EE58-50FF-F2B980854C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6119" y="3245502"/>
            <a:ext cx="671096" cy="6710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ECAD97A-F9B4-ACD0-9EFD-A2442CA1E38D}"/>
              </a:ext>
            </a:extLst>
          </p:cNvPr>
          <p:cNvPicPr>
            <a:picLocks noChangeAspect="1"/>
          </p:cNvPicPr>
          <p:nvPr/>
        </p:nvPicPr>
        <p:blipFill>
          <a:blip r:embed="rId4"/>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4F00DA48-7DBB-5120-3CE3-D005536A0768}"/>
              </a:ext>
            </a:extLst>
          </p:cNvPr>
          <p:cNvPicPr>
            <a:picLocks noChangeAspect="1"/>
          </p:cNvPicPr>
          <p:nvPr/>
        </p:nvPicPr>
        <p:blipFill>
          <a:blip r:embed="rId4"/>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124215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p:cTn id="15" dur="500" fill="hold"/>
                                        <p:tgtEl>
                                          <p:spTgt spid="42"/>
                                        </p:tgtEl>
                                        <p:attrNameLst>
                                          <p:attrName>ppt_w</p:attrName>
                                        </p:attrNameLst>
                                      </p:cBhvr>
                                      <p:tavLst>
                                        <p:tav tm="0">
                                          <p:val>
                                            <p:fltVal val="0"/>
                                          </p:val>
                                        </p:tav>
                                        <p:tav tm="100000">
                                          <p:val>
                                            <p:strVal val="#ppt_w"/>
                                          </p:val>
                                        </p:tav>
                                      </p:tavLst>
                                    </p:anim>
                                    <p:anim calcmode="lin" valueType="num">
                                      <p:cBhvr>
                                        <p:cTn id="16" dur="500" fill="hold"/>
                                        <p:tgtEl>
                                          <p:spTgt spid="42"/>
                                        </p:tgtEl>
                                        <p:attrNameLst>
                                          <p:attrName>ppt_h</p:attrName>
                                        </p:attrNameLst>
                                      </p:cBhvr>
                                      <p:tavLst>
                                        <p:tav tm="0">
                                          <p:val>
                                            <p:fltVal val="0"/>
                                          </p:val>
                                        </p:tav>
                                        <p:tav tm="100000">
                                          <p:val>
                                            <p:strVal val="#ppt_h"/>
                                          </p:val>
                                        </p:tav>
                                      </p:tavLst>
                                    </p:anim>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18834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537BB436-74CF-D08D-CCA8-39E16E1CC992}"/>
              </a:ext>
            </a:extLst>
          </p:cNvPr>
          <p:cNvGrpSpPr/>
          <p:nvPr/>
        </p:nvGrpSpPr>
        <p:grpSpPr>
          <a:xfrm>
            <a:off x="2439506" y="6947401"/>
            <a:ext cx="7369183" cy="1558422"/>
            <a:chOff x="2439506" y="3461251"/>
            <a:chExt cx="7369183" cy="1558422"/>
          </a:xfrm>
        </p:grpSpPr>
        <p:pic>
          <p:nvPicPr>
            <p:cNvPr id="4" name="Picture 3">
              <a:extLst>
                <a:ext uri="{FF2B5EF4-FFF2-40B4-BE49-F238E27FC236}">
                  <a16:creationId xmlns:a16="http://schemas.microsoft.com/office/drawing/2014/main" id="{02369BC1-3B1A-6910-89F1-39861C9E60E6}"/>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5" name="Picture 4">
              <a:extLst>
                <a:ext uri="{FF2B5EF4-FFF2-40B4-BE49-F238E27FC236}">
                  <a16:creationId xmlns:a16="http://schemas.microsoft.com/office/drawing/2014/main" id="{09B3E00B-166B-F996-1451-7D6FF5A2D42B}"/>
                </a:ext>
              </a:extLst>
            </p:cNvPr>
            <p:cNvPicPr>
              <a:picLocks noChangeAspect="1"/>
            </p:cNvPicPr>
            <p:nvPr/>
          </p:nvPicPr>
          <p:blipFill>
            <a:blip r:embed="rId3"/>
            <a:stretch>
              <a:fillRect/>
            </a:stretch>
          </p:blipFill>
          <p:spPr>
            <a:xfrm>
              <a:off x="2439506" y="3461251"/>
              <a:ext cx="930283" cy="992661"/>
            </a:xfrm>
            <a:prstGeom prst="rect">
              <a:avLst/>
            </a:prstGeom>
          </p:spPr>
        </p:pic>
        <p:sp>
          <p:nvSpPr>
            <p:cNvPr id="6" name="!!Url BG">
              <a:extLst>
                <a:ext uri="{FF2B5EF4-FFF2-40B4-BE49-F238E27FC236}">
                  <a16:creationId xmlns:a16="http://schemas.microsoft.com/office/drawing/2014/main" id="{BB907639-C11C-3EC6-445B-B7A4C46620E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
              <a:extLst>
                <a:ext uri="{FF2B5EF4-FFF2-40B4-BE49-F238E27FC236}">
                  <a16:creationId xmlns:a16="http://schemas.microsoft.com/office/drawing/2014/main" id="{C78C7FC1-C15D-4174-7D49-EAFD88F49B04}"/>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0" name="!!Arrow 2">
              <a:extLst>
                <a:ext uri="{FF2B5EF4-FFF2-40B4-BE49-F238E27FC236}">
                  <a16:creationId xmlns:a16="http://schemas.microsoft.com/office/drawing/2014/main" id="{CE428AE3-C6C7-725D-EEA5-C6D26A4FBADE}"/>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Header">
              <a:extLst>
                <a:ext uri="{FF2B5EF4-FFF2-40B4-BE49-F238E27FC236}">
                  <a16:creationId xmlns:a16="http://schemas.microsoft.com/office/drawing/2014/main" id="{69CC6A0D-7B16-534C-A4B3-4A5CBA4C6BB6}"/>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2" name="!!Scheme">
              <a:extLst>
                <a:ext uri="{FF2B5EF4-FFF2-40B4-BE49-F238E27FC236}">
                  <a16:creationId xmlns:a16="http://schemas.microsoft.com/office/drawing/2014/main" id="{1628F6AD-0AEF-8821-2F60-DFE3A41E481D}"/>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AD00ABBB-5013-B8F2-3BDA-46E9512E12FA}"/>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Ywx</a:t>
              </a:r>
              <a:r>
                <a:rPr lang="en-US" sz="2000" dirty="0">
                  <a:solidFill>
                    <a:srgbClr val="C00000"/>
                  </a:solidFill>
                  <a:latin typeface="Courier New" panose="02070309020205020404" pitchFamily="49" charset="0"/>
                  <a:cs typeface="Courier New" panose="02070309020205020404" pitchFamily="49" charset="0"/>
                </a:rPr>
                <a:t>…</a:t>
              </a:r>
              <a:r>
                <a:rPr lang="en-US" sz="2000" dirty="0" err="1">
                  <a:solidFill>
                    <a:srgbClr val="C00000"/>
                  </a:solidFill>
                  <a:latin typeface="Courier New" panose="02070309020205020404" pitchFamily="49" charset="0"/>
                  <a:cs typeface="Courier New" panose="02070309020205020404" pitchFamily="49" charset="0"/>
                </a:rPr>
                <a:t>rcw</a:t>
              </a:r>
              <a:r>
                <a:rPr lang="en-US" sz="2000" dirty="0">
                  <a:solidFill>
                    <a:srgbClr val="C00000"/>
                  </a:solidFill>
                  <a:latin typeface="Courier New" panose="02070309020205020404" pitchFamily="49" charset="0"/>
                  <a:cs typeface="Courier New" panose="02070309020205020404" pitchFamily="49" charset="0"/>
                </a:rPr>
                <a:t>==</a:t>
              </a:r>
            </a:p>
          </p:txBody>
        </p:sp>
      </p:grpSp>
      <p:pic>
        <p:nvPicPr>
          <p:cNvPr id="14" name="Picture 2" descr="Hacker PNG Images Transparent Background | PNG Play">
            <a:extLst>
              <a:ext uri="{FF2B5EF4-FFF2-40B4-BE49-F238E27FC236}">
                <a16:creationId xmlns:a16="http://schemas.microsoft.com/office/drawing/2014/main" id="{D9E4EF74-0B9B-D19D-2DBD-803F8701BB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88150" y="80388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5" name="Thought Bubble: Cloud 14">
            <a:extLst>
              <a:ext uri="{FF2B5EF4-FFF2-40B4-BE49-F238E27FC236}">
                <a16:creationId xmlns:a16="http://schemas.microsoft.com/office/drawing/2014/main" id="{445008F7-8BD8-C21A-4416-ACBA9D824484}"/>
              </a:ext>
            </a:extLst>
          </p:cNvPr>
          <p:cNvSpPr/>
          <p:nvPr/>
        </p:nvSpPr>
        <p:spPr>
          <a:xfrm>
            <a:off x="15162276" y="82139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31876C-D64B-6A95-A93B-E9E64CBDE0F0}"/>
              </a:ext>
            </a:extLst>
          </p:cNvPr>
          <p:cNvSpPr txBox="1"/>
          <p:nvPr/>
        </p:nvSpPr>
        <p:spPr>
          <a:xfrm>
            <a:off x="15431941" y="84484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359437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18507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14" name="Group 13">
            <a:extLst>
              <a:ext uri="{FF2B5EF4-FFF2-40B4-BE49-F238E27FC236}">
                <a16:creationId xmlns:a16="http://schemas.microsoft.com/office/drawing/2014/main" id="{1B6585E6-E91E-2694-8CF9-F51B4D69B952}"/>
              </a:ext>
            </a:extLst>
          </p:cNvPr>
          <p:cNvGrpSpPr/>
          <p:nvPr/>
        </p:nvGrpSpPr>
        <p:grpSpPr>
          <a:xfrm>
            <a:off x="2439506" y="3070726"/>
            <a:ext cx="7369183" cy="1558422"/>
            <a:chOff x="2439506" y="3461251"/>
            <a:chExt cx="7369183" cy="1558422"/>
          </a:xfrm>
        </p:grpSpPr>
        <p:pic>
          <p:nvPicPr>
            <p:cNvPr id="2" name="Picture 1">
              <a:extLst>
                <a:ext uri="{FF2B5EF4-FFF2-40B4-BE49-F238E27FC236}">
                  <a16:creationId xmlns:a16="http://schemas.microsoft.com/office/drawing/2014/main" id="{6C0E53F0-DA00-A517-3BF2-39163EE089C4}"/>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4" name="Picture 3">
              <a:extLst>
                <a:ext uri="{FF2B5EF4-FFF2-40B4-BE49-F238E27FC236}">
                  <a16:creationId xmlns:a16="http://schemas.microsoft.com/office/drawing/2014/main" id="{E4B41E54-0C6D-21F0-265F-31684A80F9A3}"/>
                </a:ext>
              </a:extLst>
            </p:cNvPr>
            <p:cNvPicPr>
              <a:picLocks noChangeAspect="1"/>
            </p:cNvPicPr>
            <p:nvPr/>
          </p:nvPicPr>
          <p:blipFill>
            <a:blip r:embed="rId3"/>
            <a:stretch>
              <a:fillRect/>
            </a:stretch>
          </p:blipFill>
          <p:spPr>
            <a:xfrm>
              <a:off x="2439506" y="3461251"/>
              <a:ext cx="930283" cy="992661"/>
            </a:xfrm>
            <a:prstGeom prst="rect">
              <a:avLst/>
            </a:prstGeom>
          </p:spPr>
        </p:pic>
        <p:sp>
          <p:nvSpPr>
            <p:cNvPr id="5" name="!!Url BG">
              <a:extLst>
                <a:ext uri="{FF2B5EF4-FFF2-40B4-BE49-F238E27FC236}">
                  <a16:creationId xmlns:a16="http://schemas.microsoft.com/office/drawing/2014/main" id="{C04D7F4C-298D-C3F7-3F3D-4DE92E5F510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38779F1D-E7E7-B675-7E59-01CF83A72A81}"/>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37ABFC26-7943-708A-DA71-98BEC56228E1}"/>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0" name="!!Header">
              <a:extLst>
                <a:ext uri="{FF2B5EF4-FFF2-40B4-BE49-F238E27FC236}">
                  <a16:creationId xmlns:a16="http://schemas.microsoft.com/office/drawing/2014/main" id="{B12064E2-9D75-6A9C-E98D-0AEC9ED1C6A3}"/>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1" name="!!Scheme">
              <a:extLst>
                <a:ext uri="{FF2B5EF4-FFF2-40B4-BE49-F238E27FC236}">
                  <a16:creationId xmlns:a16="http://schemas.microsoft.com/office/drawing/2014/main" id="{C08233EA-67D0-B8B0-49B1-A7B88EC3C2E6}"/>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598F2FB2-3BD3-BFAD-4D11-0154E7A61959}"/>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gr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9025" y="48003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49754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52099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504858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5672304C-B1DD-91F9-7DB2-BAFA97C1AC51}"/>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9025" y="695302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712811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736257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pic>
        <p:nvPicPr>
          <p:cNvPr id="13" name="Picture 12">
            <a:extLst>
              <a:ext uri="{FF2B5EF4-FFF2-40B4-BE49-F238E27FC236}">
                <a16:creationId xmlns:a16="http://schemas.microsoft.com/office/drawing/2014/main" id="{611F04A5-BA65-8305-B22A-90A3FFC35D0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486804" y="7224426"/>
            <a:ext cx="1007647" cy="1016935"/>
          </a:xfrm>
          <a:prstGeom prst="rect">
            <a:avLst/>
          </a:prstGeom>
        </p:spPr>
      </p:pic>
      <p:grpSp>
        <p:nvGrpSpPr>
          <p:cNvPr id="18" name="Group 17">
            <a:extLst>
              <a:ext uri="{FF2B5EF4-FFF2-40B4-BE49-F238E27FC236}">
                <a16:creationId xmlns:a16="http://schemas.microsoft.com/office/drawing/2014/main" id="{728D0D9F-9F1E-3B43-BB3C-1E7F21EAD9D1}"/>
              </a:ext>
            </a:extLst>
          </p:cNvPr>
          <p:cNvGrpSpPr/>
          <p:nvPr/>
        </p:nvGrpSpPr>
        <p:grpSpPr>
          <a:xfrm>
            <a:off x="3655728" y="7189513"/>
            <a:ext cx="4897721" cy="1275312"/>
            <a:chOff x="491742" y="3568700"/>
            <a:chExt cx="4897721" cy="1275312"/>
          </a:xfrm>
        </p:grpSpPr>
        <p:sp>
          <p:nvSpPr>
            <p:cNvPr id="19" name="Rectangle: Rounded Corners 18">
              <a:extLst>
                <a:ext uri="{FF2B5EF4-FFF2-40B4-BE49-F238E27FC236}">
                  <a16:creationId xmlns:a16="http://schemas.microsoft.com/office/drawing/2014/main" id="{BF3A0DB5-38CA-A0DD-D34D-82E0037D4BF9}"/>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7AF1F5E3-95BA-0292-CBC9-16373FC30028}"/>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69D43E4E-E10E-5A4A-6CBE-1BF2C861A96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63B6C86C-878F-EE63-7D2E-D9047395341B}"/>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701BB5A6-5A82-8576-5A4D-2007C1EA9DC0}"/>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F055376D-F3E8-7A5D-C0B0-8665F574242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D0552DDA-6BBB-01BA-09EE-BECFD143732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D5950597-364B-25A6-12CC-38A08B622DA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9A01A91F-1C85-C03C-A55A-36FE5564862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37D4DDBB-5144-B893-1D93-B721C2FBEC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B85FCD30-D57F-2958-6099-BDDA5358754A}"/>
              </a:ext>
            </a:extLst>
          </p:cNvPr>
          <p:cNvSpPr txBox="1"/>
          <p:nvPr/>
        </p:nvSpPr>
        <p:spPr>
          <a:xfrm>
            <a:off x="4363845" y="736026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9C888A78-8B0D-813A-D955-194C1DC3E45E}"/>
              </a:ext>
            </a:extLst>
          </p:cNvPr>
          <p:cNvSpPr txBox="1"/>
          <p:nvPr/>
        </p:nvSpPr>
        <p:spPr>
          <a:xfrm>
            <a:off x="4363845" y="768214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008145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implement &lt;foo&gt;”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def </a:t>
              </a:r>
              <a:r>
                <a:rPr lang="en-US" sz="2400" dirty="0" err="1">
                  <a:solidFill>
                    <a:schemeClr val="bg1"/>
                  </a:solidFill>
                  <a:latin typeface="Courier New" panose="02070309020205020404" pitchFamily="49" charset="0"/>
                  <a:cs typeface="Courier New" panose="02070309020205020404" pitchFamily="49" charset="0"/>
                </a:rPr>
                <a:t>OAuthStuff</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saywhat</a:t>
              </a:r>
              <a:r>
                <a:rPr lang="en-US" sz="2400" dirty="0">
                  <a:solidFill>
                    <a:schemeClr val="bg1"/>
                  </a:solidFill>
                  <a:latin typeface="Courier New" panose="02070309020205020404" pitchFamily="49" charset="0"/>
                  <a:cs typeface="Courier New" panose="02070309020205020404" pitchFamily="49" charset="0"/>
                </a:rPr>
                <a:t>){ </a:t>
              </a:r>
            </a:p>
            <a:p>
              <a:r>
                <a:rPr lang="en-US" sz="2400" dirty="0">
                  <a:solidFill>
                    <a:schemeClr val="bg1"/>
                  </a:solidFill>
                  <a:latin typeface="Courier New" panose="02070309020205020404" pitchFamily="49" charset="0"/>
                  <a:cs typeface="Courier New" panose="02070309020205020404" pitchFamily="49" charset="0"/>
                </a:rPr>
                <a:t>  throw </a:t>
              </a:r>
              <a:r>
                <a:rPr lang="en-US" sz="2400" dirty="0" err="1">
                  <a:solidFill>
                    <a:schemeClr val="bg1"/>
                  </a:solidFill>
                  <a:latin typeface="Courier New" panose="02070309020205020404" pitchFamily="49" charset="0"/>
                  <a:cs typeface="Courier New" panose="02070309020205020404" pitchFamily="49" charset="0"/>
                </a:rPr>
                <a:t>HaventGotAClue</a:t>
              </a:r>
              <a:r>
                <a:rPr lang="en-US" sz="2400" dirty="0">
                  <a:solidFill>
                    <a:schemeClr val="bg1"/>
                  </a:solidFill>
                  <a:latin typeface="Courier New" panose="02070309020205020404" pitchFamily="49" charset="0"/>
                  <a:cs typeface="Courier New" panose="02070309020205020404" pitchFamily="49" charset="0"/>
                </a:rPr>
                <a:t>()</a:t>
              </a:r>
            </a:p>
            <a:p>
              <a:r>
                <a:rPr lang="en-US" sz="2400" dirty="0">
                  <a:solidFill>
                    <a:schemeClr val="bg1"/>
                  </a:solidFill>
                  <a:latin typeface="Courier New" panose="02070309020205020404" pitchFamily="49" charset="0"/>
                  <a:cs typeface="Courier New" panose="02070309020205020404" pitchFamily="49"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9" name="!!Header">
            <a:extLst>
              <a:ext uri="{FF2B5EF4-FFF2-40B4-BE49-F238E27FC236}">
                <a16:creationId xmlns:a16="http://schemas.microsoft.com/office/drawing/2014/main" id="{5DA1CCB4-162B-51B0-FA18-B3EE8AF368C5}"/>
              </a:ext>
            </a:extLst>
          </p:cNvPr>
          <p:cNvSpPr txBox="1"/>
          <p:nvPr/>
        </p:nvSpPr>
        <p:spPr>
          <a:xfrm>
            <a:off x="3971469" y="846293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0" name="TextBox 29">
            <a:extLst>
              <a:ext uri="{FF2B5EF4-FFF2-40B4-BE49-F238E27FC236}">
                <a16:creationId xmlns:a16="http://schemas.microsoft.com/office/drawing/2014/main" id="{0BD294BF-F1E1-9BA0-BED4-25C353C2AFDF}"/>
              </a:ext>
            </a:extLst>
          </p:cNvPr>
          <p:cNvSpPr txBox="1"/>
          <p:nvPr/>
        </p:nvSpPr>
        <p:spPr>
          <a:xfrm>
            <a:off x="5542566" y="846094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521527" y="5051517"/>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6" name="!!Scheme">
            <a:extLst>
              <a:ext uri="{FF2B5EF4-FFF2-40B4-BE49-F238E27FC236}">
                <a16:creationId xmlns:a16="http://schemas.microsoft.com/office/drawing/2014/main" id="{BDA4D522-DBEB-7ED9-2996-06FE105928F9}"/>
              </a:ext>
            </a:extLst>
          </p:cNvPr>
          <p:cNvSpPr txBox="1"/>
          <p:nvPr/>
        </p:nvSpPr>
        <p:spPr>
          <a:xfrm>
            <a:off x="5784398" y="5051517"/>
            <a:ext cx="1107996" cy="400110"/>
          </a:xfrm>
          <a:prstGeom prst="rect">
            <a:avLst/>
          </a:prstGeom>
          <a:noFill/>
        </p:spPr>
        <p:txBody>
          <a:bodyPr wrap="none" rtlCol="0">
            <a:spAutoFit/>
          </a:bodyPr>
          <a:lstStyle/>
          <a:p>
            <a:r>
              <a:rPr lang="en-US" sz="2000" b="1" dirty="0">
                <a:solidFill>
                  <a:srgbClr val="D37011"/>
                </a:solidFill>
                <a:latin typeface="Courier New" panose="02070309020205020404" pitchFamily="49" charset="0"/>
                <a:cs typeface="Courier New" panose="02070309020205020404" pitchFamily="49" charset="0"/>
              </a:rPr>
              <a:t>Bearer</a:t>
            </a:r>
            <a:endParaRPr lang="en-US" sz="2000" dirty="0">
              <a:solidFill>
                <a:srgbClr val="D3701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5784397" y="5111944"/>
            <a:ext cx="2769052"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6988869"/>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9" grpId="0"/>
      <p:bldP spid="2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7674657"/>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8" grpId="0" animBg="1"/>
      <p:bldP spid="37"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3521527" y="5051517"/>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26" name="!!Scheme">
            <a:extLst>
              <a:ext uri="{FF2B5EF4-FFF2-40B4-BE49-F238E27FC236}">
                <a16:creationId xmlns:a16="http://schemas.microsoft.com/office/drawing/2014/main" id="{BDA4D522-DBEB-7ED9-2996-06FE105928F9}"/>
              </a:ext>
            </a:extLst>
          </p:cNvPr>
          <p:cNvSpPr txBox="1"/>
          <p:nvPr/>
        </p:nvSpPr>
        <p:spPr>
          <a:xfrm>
            <a:off x="5784398" y="5051517"/>
            <a:ext cx="1107996" cy="400110"/>
          </a:xfrm>
          <a:prstGeom prst="rect">
            <a:avLst/>
          </a:prstGeom>
          <a:noFill/>
        </p:spPr>
        <p:txBody>
          <a:bodyPr wrap="none" rtlCol="0">
            <a:spAutoFit/>
          </a:bodyPr>
          <a:lstStyle/>
          <a:p>
            <a:r>
              <a:rPr lang="en-US" sz="2000" b="1" dirty="0">
                <a:solidFill>
                  <a:srgbClr val="D37011"/>
                </a:solidFill>
                <a:latin typeface="Courier New" panose="02070309020205020404" pitchFamily="49" charset="0"/>
                <a:cs typeface="Courier New" panose="02070309020205020404" pitchFamily="49" charset="0"/>
              </a:rPr>
              <a:t>Bearer</a:t>
            </a:r>
            <a:endParaRPr lang="en-US" sz="2000" dirty="0">
              <a:solidFill>
                <a:srgbClr val="D3701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3556587" y="5111944"/>
            <a:ext cx="3335806"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4678506"/>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456619" y="4637099"/>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5" name="!!Header">
            <a:extLst>
              <a:ext uri="{FF2B5EF4-FFF2-40B4-BE49-F238E27FC236}">
                <a16:creationId xmlns:a16="http://schemas.microsoft.com/office/drawing/2014/main" id="{69E80688-065C-D0AA-5B65-3C5F16DEB3F0}"/>
              </a:ext>
            </a:extLst>
          </p:cNvPr>
          <p:cNvSpPr txBox="1"/>
          <p:nvPr/>
        </p:nvSpPr>
        <p:spPr>
          <a:xfrm>
            <a:off x="5192384"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27" name="TextBox 26">
            <a:extLst>
              <a:ext uri="{FF2B5EF4-FFF2-40B4-BE49-F238E27FC236}">
                <a16:creationId xmlns:a16="http://schemas.microsoft.com/office/drawing/2014/main" id="{0AA173BF-B232-5A13-D7E1-67A6D75B0DDB}"/>
              </a:ext>
            </a:extLst>
          </p:cNvPr>
          <p:cNvSpPr txBox="1"/>
          <p:nvPr/>
        </p:nvSpPr>
        <p:spPr>
          <a:xfrm>
            <a:off x="6892394" y="5049527"/>
            <a:ext cx="1803631"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a:t>
            </a:r>
          </a:p>
        </p:txBody>
      </p:sp>
      <p:sp>
        <p:nvSpPr>
          <p:cNvPr id="23" name="Rectangle: Rounded Corners 22">
            <a:extLst>
              <a:ext uri="{FF2B5EF4-FFF2-40B4-BE49-F238E27FC236}">
                <a16:creationId xmlns:a16="http://schemas.microsoft.com/office/drawing/2014/main" id="{90ED4EDA-9808-74EE-7766-46CE19664F02}"/>
              </a:ext>
            </a:extLst>
          </p:cNvPr>
          <p:cNvSpPr/>
          <p:nvPr/>
        </p:nvSpPr>
        <p:spPr>
          <a:xfrm>
            <a:off x="5138638" y="5111944"/>
            <a:ext cx="1803631"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3347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7210662"/>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2DF592A-746A-875E-C827-1C735BCC712A}"/>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 standard format, but GUIDs are a good start</a:t>
            </a:r>
          </a:p>
        </p:txBody>
      </p:sp>
    </p:spTree>
    <p:extLst>
      <p:ext uri="{BB962C8B-B14F-4D97-AF65-F5344CB8AC3E}">
        <p14:creationId xmlns:p14="http://schemas.microsoft.com/office/powerpoint/2010/main" val="952064564"/>
      </p:ext>
    </p:extLst>
  </p:cSld>
  <p:clrMapOvr>
    <a:masterClrMapping/>
  </p:clrMapOvr>
  <mc:AlternateContent xmlns:mc="http://schemas.openxmlformats.org/markup-compatibility/2006">
    <mc:Choice xmlns:p159="http://schemas.microsoft.com/office/powerpoint/2015/09/main" Requires="p159">
      <p:transition spd="med">
        <p159:morph option="byChar"/>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179363"/>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254558" y="4637100"/>
            <a:ext cx="5640004" cy="5466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3456619" y="4650279"/>
            <a:ext cx="5239404"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AA173BF-B232-5A13-D7E1-67A6D75B0DDB}"/>
              </a:ext>
            </a:extLst>
          </p:cNvPr>
          <p:cNvSpPr txBox="1"/>
          <p:nvPr/>
        </p:nvSpPr>
        <p:spPr>
          <a:xfrm>
            <a:off x="6436128" y="4689073"/>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6496984" y="4751490"/>
            <a:ext cx="239757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50A73E7-26AC-E78E-6FDC-730846DF9059}"/>
              </a:ext>
            </a:extLst>
          </p:cNvPr>
          <p:cNvSpPr txBox="1"/>
          <p:nvPr/>
        </p:nvSpPr>
        <p:spPr>
          <a:xfrm>
            <a:off x="6398273" y="525066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3570208"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288500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79F0E1E-88C1-3F61-1E77-C99C5E935B86}"/>
              </a:ext>
            </a:extLst>
          </p:cNvPr>
          <p:cNvPicPr>
            <a:picLocks noChangeAspect="1"/>
          </p:cNvPicPr>
          <p:nvPr/>
        </p:nvPicPr>
        <p:blipFill>
          <a:blip r:embed="rId4"/>
          <a:stretch>
            <a:fillRect/>
          </a:stretch>
        </p:blipFill>
        <p:spPr>
          <a:xfrm>
            <a:off x="-1117350" y="4424405"/>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5" name="!!ApiKeyTxt2">
            <a:extLst>
              <a:ext uri="{FF2B5EF4-FFF2-40B4-BE49-F238E27FC236}">
                <a16:creationId xmlns:a16="http://schemas.microsoft.com/office/drawing/2014/main" id="{5FAE4713-381D-CE01-2628-6983ED320827}"/>
              </a:ext>
            </a:extLst>
          </p:cNvPr>
          <p:cNvSpPr txBox="1"/>
          <p:nvPr/>
        </p:nvSpPr>
        <p:spPr>
          <a:xfrm>
            <a:off x="2291280" y="1746038"/>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67942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4" grpId="0" animBg="1"/>
      <p:bldP spid="35" grpId="0"/>
      <p:bldP spid="3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51D7CE37-4E54-3201-734F-4DF58351D55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your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E24961F2-76B0-5301-ECE2-028FDDB5D2DC}"/>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B4F05AD1-CAAE-16A4-A6C9-8EB3AD4BA874}"/>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piKeyTxt2">
            <a:extLst>
              <a:ext uri="{FF2B5EF4-FFF2-40B4-BE49-F238E27FC236}">
                <a16:creationId xmlns:a16="http://schemas.microsoft.com/office/drawing/2014/main" id="{20A3BA7B-18FE-C0E3-CB94-3838F129AC6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7" name="!!ApiKeyTxt2">
            <a:extLst>
              <a:ext uri="{FF2B5EF4-FFF2-40B4-BE49-F238E27FC236}">
                <a16:creationId xmlns:a16="http://schemas.microsoft.com/office/drawing/2014/main" id="{F7EDCCBD-FE4F-D403-8535-124ABCA6DC76}"/>
              </a:ext>
            </a:extLst>
          </p:cNvPr>
          <p:cNvSpPr txBox="1"/>
          <p:nvPr/>
        </p:nvSpPr>
        <p:spPr>
          <a:xfrm>
            <a:off x="3292098" y="2768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cxnSp>
        <p:nvCxnSpPr>
          <p:cNvPr id="23" name="Straight Arrow Connector 22">
            <a:extLst>
              <a:ext uri="{FF2B5EF4-FFF2-40B4-BE49-F238E27FC236}">
                <a16:creationId xmlns:a16="http://schemas.microsoft.com/office/drawing/2014/main" id="{9DC71200-129C-5A92-C2C6-BFB7251F4D24}"/>
              </a:ext>
            </a:extLst>
          </p:cNvPr>
          <p:cNvCxnSpPr>
            <a:cxnSpLocks/>
          </p:cNvCxnSpPr>
          <p:nvPr/>
        </p:nvCxnSpPr>
        <p:spPr>
          <a:xfrm flipH="1" flipV="1">
            <a:off x="5731042" y="3501710"/>
            <a:ext cx="1756266" cy="334566"/>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0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9" name="!!ApiKeyTxt2">
            <a:extLst>
              <a:ext uri="{FF2B5EF4-FFF2-40B4-BE49-F238E27FC236}">
                <a16:creationId xmlns:a16="http://schemas.microsoft.com/office/drawing/2014/main" id="{B30EA2D5-6ED0-7040-FAB5-EFA4A8DFE281}"/>
              </a:ext>
            </a:extLst>
          </p:cNvPr>
          <p:cNvSpPr txBox="1"/>
          <p:nvPr/>
        </p:nvSpPr>
        <p:spPr>
          <a:xfrm>
            <a:off x="-9700" y="367948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1" name="!!URL3 top">
            <a:extLst>
              <a:ext uri="{FF2B5EF4-FFF2-40B4-BE49-F238E27FC236}">
                <a16:creationId xmlns:a16="http://schemas.microsoft.com/office/drawing/2014/main" id="{1EABEB61-A89D-6D4F-B3F9-56FBC238BDBB}"/>
              </a:ext>
            </a:extLst>
          </p:cNvPr>
          <p:cNvSpPr txBox="1"/>
          <p:nvPr/>
        </p:nvSpPr>
        <p:spPr>
          <a:xfrm>
            <a:off x="1866276" y="1711052"/>
            <a:ext cx="3147597" cy="461665"/>
          </a:xfrm>
          <a:prstGeom prst="rect">
            <a:avLst/>
          </a:prstGeom>
          <a:solidFill>
            <a:srgbClr val="D9D9D9">
              <a:alpha val="0"/>
            </a:srgbClr>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65541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13778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loud curse you">
            <a:extLst>
              <a:ext uri="{FF2B5EF4-FFF2-40B4-BE49-F238E27FC236}">
                <a16:creationId xmlns:a16="http://schemas.microsoft.com/office/drawing/2014/main" id="{895DC07B-1D75-6FAB-A826-D69C7E1E9D13}"/>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Text 2">
            <a:extLst>
              <a:ext uri="{FF2B5EF4-FFF2-40B4-BE49-F238E27FC236}">
                <a16:creationId xmlns:a16="http://schemas.microsoft.com/office/drawing/2014/main" id="{4A0104ED-123F-3A13-3724-A98822067EC8}"/>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14" name="Rectangle: Rounded Corners 13">
            <a:extLst>
              <a:ext uri="{FF2B5EF4-FFF2-40B4-BE49-F238E27FC236}">
                <a16:creationId xmlns:a16="http://schemas.microsoft.com/office/drawing/2014/main" id="{95541A31-65DF-2781-FE8A-6FF5EF4AD3B3}"/>
              </a:ext>
            </a:extLst>
          </p:cNvPr>
          <p:cNvSpPr/>
          <p:nvPr/>
        </p:nvSpPr>
        <p:spPr>
          <a:xfrm>
            <a:off x="2377197" y="210762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3D43E56-DFFC-5EFD-646F-51020060182C}"/>
              </a:ext>
            </a:extLst>
          </p:cNvPr>
          <p:cNvSpPr/>
          <p:nvPr/>
        </p:nvSpPr>
        <p:spPr>
          <a:xfrm>
            <a:off x="1579014" y="508617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4A6B7CE-770F-3893-9D8E-24274208A032}"/>
              </a:ext>
            </a:extLst>
          </p:cNvPr>
          <p:cNvSpPr txBox="1"/>
          <p:nvPr/>
        </p:nvSpPr>
        <p:spPr>
          <a:xfrm>
            <a:off x="4026669" y="2799252"/>
            <a:ext cx="930282" cy="1569660"/>
          </a:xfrm>
          <a:prstGeom prst="rect">
            <a:avLst/>
          </a:prstGeom>
          <a:noFill/>
        </p:spPr>
        <p:txBody>
          <a:bodyPr wrap="square">
            <a:spAutoFit/>
          </a:bodyPr>
          <a:lstStyle/>
          <a:p>
            <a:r>
              <a:rPr lang="en-US" sz="9600" b="1" dirty="0">
                <a:solidFill>
                  <a:srgbClr val="C00000"/>
                </a:solidFill>
                <a:cs typeface="Courier New" panose="02070309020205020404" pitchFamily="49" charset="0"/>
              </a:rPr>
              <a:t>X</a:t>
            </a:r>
            <a:endParaRPr lang="en-US" dirty="0"/>
          </a:p>
        </p:txBody>
      </p:sp>
      <p:cxnSp>
        <p:nvCxnSpPr>
          <p:cNvPr id="20" name="!!Arrow 4">
            <a:extLst>
              <a:ext uri="{FF2B5EF4-FFF2-40B4-BE49-F238E27FC236}">
                <a16:creationId xmlns:a16="http://schemas.microsoft.com/office/drawing/2014/main" id="{F22AB00F-BEDB-0AC1-9324-4A954E1C470D}"/>
              </a:ext>
            </a:extLst>
          </p:cNvPr>
          <p:cNvCxnSpPr>
            <a:cxnSpLocks/>
          </p:cNvCxnSpPr>
          <p:nvPr/>
        </p:nvCxnSpPr>
        <p:spPr>
          <a:xfrm flipV="1">
            <a:off x="3912047" y="2563231"/>
            <a:ext cx="0" cy="2436392"/>
          </a:xfrm>
          <a:prstGeom prst="straightConnector1">
            <a:avLst/>
          </a:prstGeom>
          <a:ln w="28575">
            <a:solidFill>
              <a:srgbClr val="C0000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110A943-FD64-2276-A85A-F45846AF201C}"/>
              </a:ext>
            </a:extLst>
          </p:cNvPr>
          <p:cNvSpPr txBox="1"/>
          <p:nvPr/>
        </p:nvSpPr>
        <p:spPr>
          <a:xfrm>
            <a:off x="4469576" y="3369675"/>
            <a:ext cx="3310431" cy="400110"/>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Signatures don't match!</a:t>
            </a:r>
          </a:p>
        </p:txBody>
      </p:sp>
    </p:spTree>
    <p:extLst>
      <p:ext uri="{BB962C8B-B14F-4D97-AF65-F5344CB8AC3E}">
        <p14:creationId xmlns:p14="http://schemas.microsoft.com/office/powerpoint/2010/main" val="117274522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3">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078313"/>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p:txBody>
      </p:sp>
    </p:spTree>
    <p:extLst>
      <p:ext uri="{BB962C8B-B14F-4D97-AF65-F5344CB8AC3E}">
        <p14:creationId xmlns:p14="http://schemas.microsoft.com/office/powerpoint/2010/main" val="2843632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576FFB99-9619-5BA8-0FED-4BEACC90C358}"/>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KEY_ID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15167" y="1996694"/>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Code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17822" y="2396804"/>
            <a:ext cx="0" cy="3720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430929" y="10883688"/>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9DB1BA2-FF9A-F1A6-CFCF-26BB3879DD36}"/>
              </a:ext>
            </a:extLst>
          </p:cNvPr>
          <p:cNvSpPr txBox="1"/>
          <p:nvPr/>
        </p:nvSpPr>
        <p:spPr>
          <a:xfrm>
            <a:off x="2131571" y="5509215"/>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4252902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21"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C000"/>
                </a:solidFill>
                <a:latin typeface="Corbel" panose="020B0503020204020204" pitchFamily="34" charset="0"/>
              </a:rPr>
              <a:t>JavaScript client</a:t>
            </a:r>
            <a:br>
              <a:rPr lang="en-US" sz="3200" dirty="0">
                <a:solidFill>
                  <a:srgbClr val="FFC000"/>
                </a:solidFill>
                <a:latin typeface="Corbel" panose="020B0503020204020204" pitchFamily="34" charset="0"/>
              </a:rPr>
            </a:br>
            <a:r>
              <a:rPr lang="en-US" sz="3200" dirty="0">
                <a:solidFill>
                  <a:srgbClr val="FFC000"/>
                </a:solidFill>
                <a:latin typeface="Corbel" panose="020B0503020204020204" pitchFamily="34" charset="0"/>
              </a:rPr>
              <a:t>can't pre-load the API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par>
                          <p:cTn id="19" fill="hold">
                            <p:stCondLst>
                              <p:cond delay="500"/>
                            </p:stCondLst>
                            <p:childTnLst>
                              <p:par>
                                <p:cTn id="20" presetID="22" presetClass="entr" presetSubtype="2" fill="hold" nodeType="afterEffect">
                                  <p:stCondLst>
                                    <p:cond delay="75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par>
                                <p:cTn id="23" presetID="22" presetClass="entr" presetSubtype="2" fill="hold" grpId="0" nodeType="withEffect">
                                  <p:stCondLst>
                                    <p:cond delay="750"/>
                                  </p:stCondLst>
                                  <p:childTnLst>
                                    <p:set>
                                      <p:cBhvr>
                                        <p:cTn id="24" dur="1" fill="hold">
                                          <p:stCondLst>
                                            <p:cond delay="0"/>
                                          </p:stCondLst>
                                        </p:cTn>
                                        <p:tgtEl>
                                          <p:spTgt spid="51"/>
                                        </p:tgtEl>
                                        <p:attrNameLst>
                                          <p:attrName>style.visibility</p:attrName>
                                        </p:attrNameLst>
                                      </p:cBhvr>
                                      <p:to>
                                        <p:strVal val="visible"/>
                                      </p:to>
                                    </p:set>
                                    <p:animEffect transition="in" filter="wipe(right)">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7" grpId="0" animBg="1"/>
      <p:bldP spid="49" grpId="0"/>
      <p:bldP spid="51"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051093"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49814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26"/>
                                        </p:tgtEl>
                                        <p:attrNameLst>
                                          <p:attrName>style.visibility</p:attrName>
                                        </p:attrNameLst>
                                      </p:cBhvr>
                                      <p:to>
                                        <p:strVal val="visible"/>
                                      </p:to>
                                    </p:set>
                                    <p:anim calcmode="lin" valueType="num">
                                      <p:cBhvr additive="base">
                                        <p:cTn id="9" dur="750" fill="hold"/>
                                        <p:tgtEl>
                                          <p:spTgt spid="26"/>
                                        </p:tgtEl>
                                        <p:attrNameLst>
                                          <p:attrName>ppt_x</p:attrName>
                                        </p:attrNameLst>
                                      </p:cBhvr>
                                      <p:tavLst>
                                        <p:tav tm="0">
                                          <p:val>
                                            <p:strVal val="#ppt_x"/>
                                          </p:val>
                                        </p:tav>
                                        <p:tav tm="100000">
                                          <p:val>
                                            <p:strVal val="#ppt_x"/>
                                          </p:val>
                                        </p:tav>
                                      </p:tavLst>
                                    </p:anim>
                                    <p:anim calcmode="lin" valueType="num">
                                      <p:cBhvr additive="base">
                                        <p:cTn id="10" dur="7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D37011"/>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rgbClr val="D37011"/>
                </a:solidFill>
                <a:latin typeface="Courier New" panose="02070309020205020404" pitchFamily="49" charset="0"/>
                <a:cs typeface="Courier New" panose="02070309020205020404" pitchFamily="49" charset="0"/>
              </a:rPr>
              <a:t>{</a:t>
            </a:r>
          </a:p>
          <a:p>
            <a:r>
              <a:rPr lang="en-US" dirty="0">
                <a:solidFill>
                  <a:srgbClr val="D37011"/>
                </a:solidFill>
                <a:latin typeface="Courier New" panose="02070309020205020404" pitchFamily="49" charset="0"/>
                <a:cs typeface="Courier New" panose="02070309020205020404" pitchFamily="49" charset="0"/>
              </a:rPr>
              <a:t> </a:t>
            </a:r>
            <a:r>
              <a:rPr lang="en-US" dirty="0" err="1">
                <a:solidFill>
                  <a:srgbClr val="D37011"/>
                </a:solidFill>
                <a:latin typeface="Courier New" panose="02070309020205020404" pitchFamily="49" charset="0"/>
                <a:cs typeface="Courier New" panose="02070309020205020404" pitchFamily="49" charset="0"/>
              </a:rPr>
              <a:t>auth_OK</a:t>
            </a:r>
            <a:r>
              <a:rPr lang="en-US" dirty="0">
                <a:solidFill>
                  <a:srgbClr val="D37011"/>
                </a:solidFill>
                <a:latin typeface="Courier New" panose="02070309020205020404" pitchFamily="49" charset="0"/>
                <a:cs typeface="Courier New" panose="02070309020205020404" pitchFamily="49" charset="0"/>
              </a:rPr>
              <a:t>: true,</a:t>
            </a:r>
          </a:p>
          <a:p>
            <a:r>
              <a:rPr lang="en-US" dirty="0">
                <a:solidFill>
                  <a:srgbClr val="D37011"/>
                </a:solidFill>
                <a:latin typeface="Courier New" panose="02070309020205020404" pitchFamily="49" charset="0"/>
                <a:cs typeface="Courier New" panose="02070309020205020404" pitchFamily="49" charset="0"/>
              </a:rPr>
              <a:t> user: "Alice"</a:t>
            </a:r>
          </a:p>
          <a:p>
            <a:r>
              <a:rPr lang="en-US" dirty="0">
                <a:solidFill>
                  <a:srgbClr val="D37011"/>
                </a:solidFill>
                <a:latin typeface="Courier New" panose="02070309020205020404" pitchFamily="49" charset="0"/>
                <a:cs typeface="Courier New" panose="02070309020205020404" pitchFamily="49" charset="0"/>
              </a:rPr>
              <a:t>}</a:t>
            </a:r>
            <a:endParaRPr lang="en-US" sz="1600" dirty="0">
              <a:solidFill>
                <a:srgbClr val="D37011"/>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4" name="!!SessionBG">
            <a:extLst>
              <a:ext uri="{FF2B5EF4-FFF2-40B4-BE49-F238E27FC236}">
                <a16:creationId xmlns:a16="http://schemas.microsoft.com/office/drawing/2014/main" id="{9BDD52B9-9C9A-FDED-A7E5-AFADB1BB2280}"/>
              </a:ext>
            </a:extLst>
          </p:cNvPr>
          <p:cNvSpPr/>
          <p:nvPr/>
        </p:nvSpPr>
        <p:spPr>
          <a:xfrm>
            <a:off x="-39581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5" name="!!Session">
            <a:extLst>
              <a:ext uri="{FF2B5EF4-FFF2-40B4-BE49-F238E27FC236}">
                <a16:creationId xmlns:a16="http://schemas.microsoft.com/office/drawing/2014/main" id="{85FA90AD-F8EE-8304-4DF7-245720469510}"/>
              </a:ext>
            </a:extLst>
          </p:cNvPr>
          <p:cNvSpPr txBox="1"/>
          <p:nvPr/>
        </p:nvSpPr>
        <p:spPr>
          <a:xfrm>
            <a:off x="-38955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7300207"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73628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SessionBG">
            <a:extLst>
              <a:ext uri="{FF2B5EF4-FFF2-40B4-BE49-F238E27FC236}">
                <a16:creationId xmlns:a16="http://schemas.microsoft.com/office/drawing/2014/main" id="{B6FE407D-5492-E2BE-9685-049BDE1A9375}"/>
              </a:ext>
            </a:extLst>
          </p:cNvPr>
          <p:cNvSpPr/>
          <p:nvPr/>
        </p:nvSpPr>
        <p:spPr>
          <a:xfrm>
            <a:off x="1042461"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Session">
            <a:extLst>
              <a:ext uri="{FF2B5EF4-FFF2-40B4-BE49-F238E27FC236}">
                <a16:creationId xmlns:a16="http://schemas.microsoft.com/office/drawing/2014/main" id="{396B9033-09A2-5D1A-A066-8F5BDF1FD669}"/>
              </a:ext>
            </a:extLst>
          </p:cNvPr>
          <p:cNvSpPr txBox="1"/>
          <p:nvPr/>
        </p:nvSpPr>
        <p:spPr>
          <a:xfrm>
            <a:off x="1105079"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cxnSp>
        <p:nvCxnSpPr>
          <p:cNvPr id="9" name="!!Arrow 1">
            <a:extLst>
              <a:ext uri="{FF2B5EF4-FFF2-40B4-BE49-F238E27FC236}">
                <a16:creationId xmlns:a16="http://schemas.microsoft.com/office/drawing/2014/main" id="{1D26E0D1-6861-ECB7-B235-0F4D333050C2}"/>
              </a:ext>
            </a:extLst>
          </p:cNvPr>
          <p:cNvCxnSpPr>
            <a:cxnSpLocks/>
          </p:cNvCxnSpPr>
          <p:nvPr/>
        </p:nvCxnSpPr>
        <p:spPr>
          <a:xfrm>
            <a:off x="3012000" y="3773522"/>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2" name="!!Txt3">
            <a:extLst>
              <a:ext uri="{FF2B5EF4-FFF2-40B4-BE49-F238E27FC236}">
                <a16:creationId xmlns:a16="http://schemas.microsoft.com/office/drawing/2014/main" id="{0CAC4F48-9DE9-C04E-1988-57CCAB38CF70}"/>
              </a:ext>
            </a:extLst>
          </p:cNvPr>
          <p:cNvSpPr txBox="1"/>
          <p:nvPr/>
        </p:nvSpPr>
        <p:spPr>
          <a:xfrm>
            <a:off x="1226896" y="4729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Pointer to information tracked in database or server memory</a:t>
            </a:r>
          </a:p>
        </p:txBody>
      </p:sp>
      <p:cxnSp>
        <p:nvCxnSpPr>
          <p:cNvPr id="15" name="!!Arrow 2">
            <a:extLst>
              <a:ext uri="{FF2B5EF4-FFF2-40B4-BE49-F238E27FC236}">
                <a16:creationId xmlns:a16="http://schemas.microsoft.com/office/drawing/2014/main" id="{BB98DB30-0D4B-21E7-9DAE-D1ACDAD5050C}"/>
              </a:ext>
            </a:extLst>
          </p:cNvPr>
          <p:cNvCxnSpPr>
            <a:cxnSpLocks/>
          </p:cNvCxnSpPr>
          <p:nvPr/>
        </p:nvCxnSpPr>
        <p:spPr>
          <a:xfrm>
            <a:off x="9301817"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7516713"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TitleBG">
            <a:extLst>
              <a:ext uri="{FF2B5EF4-FFF2-40B4-BE49-F238E27FC236}">
                <a16:creationId xmlns:a16="http://schemas.microsoft.com/office/drawing/2014/main" id="{E44A11DF-4A1F-5FC1-3CB0-7FA345625E0A}"/>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a:extLst>
              <a:ext uri="{FF2B5EF4-FFF2-40B4-BE49-F238E27FC236}">
                <a16:creationId xmlns:a16="http://schemas.microsoft.com/office/drawing/2014/main" id="{9799B59D-34AC-83DD-F198-9FE8C89B70E2}"/>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861CE727-4E9C-3CF2-DF07-C4F13A5EDFEA}"/>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3044881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SessionBG">
            <a:extLst>
              <a:ext uri="{FF2B5EF4-FFF2-40B4-BE49-F238E27FC236}">
                <a16:creationId xmlns:a16="http://schemas.microsoft.com/office/drawing/2014/main" id="{B6FE407D-5492-E2BE-9685-049BDE1A9375}"/>
              </a:ext>
            </a:extLst>
          </p:cNvPr>
          <p:cNvSpPr/>
          <p:nvPr/>
        </p:nvSpPr>
        <p:spPr>
          <a:xfrm>
            <a:off x="-5063064"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7" name="!!Session">
            <a:extLst>
              <a:ext uri="{FF2B5EF4-FFF2-40B4-BE49-F238E27FC236}">
                <a16:creationId xmlns:a16="http://schemas.microsoft.com/office/drawing/2014/main" id="{396B9033-09A2-5D1A-A066-8F5BDF1FD669}"/>
              </a:ext>
            </a:extLst>
          </p:cNvPr>
          <p:cNvSpPr txBox="1"/>
          <p:nvPr/>
        </p:nvSpPr>
        <p:spPr>
          <a:xfrm>
            <a:off x="-5000446" y="3041278"/>
            <a:ext cx="3570208"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GET /foo/42</a:t>
            </a:r>
          </a:p>
          <a:p>
            <a:r>
              <a:rPr lang="en-US" sz="2000" dirty="0">
                <a:solidFill>
                  <a:schemeClr val="tx1"/>
                </a:solidFill>
                <a:latin typeface="Courier New" panose="02070309020205020404" pitchFamily="49" charset="0"/>
                <a:cs typeface="Courier New" panose="02070309020205020404" pitchFamily="49" charset="0"/>
              </a:rPr>
              <a:t>Cookie: </a:t>
            </a:r>
            <a:r>
              <a:rPr lang="en-US" sz="2000" dirty="0" err="1">
                <a:solidFill>
                  <a:schemeClr val="tx1"/>
                </a:solidFill>
                <a:latin typeface="Courier New" panose="02070309020205020404" pitchFamily="49" charset="0"/>
                <a:cs typeface="Courier New" panose="02070309020205020404" pitchFamily="49" charset="0"/>
              </a:rPr>
              <a:t>SessionID</a:t>
            </a:r>
            <a:r>
              <a:rPr lang="en-US" sz="2000" dirty="0">
                <a:solidFill>
                  <a:schemeClr val="tx1"/>
                </a:solidFill>
                <a:latin typeface="Courier New" panose="02070309020205020404" pitchFamily="49" charset="0"/>
                <a:cs typeface="Courier New" panose="02070309020205020404" pitchFamily="49" charset="0"/>
              </a:rPr>
              <a:t> 6348</a:t>
            </a:r>
          </a:p>
        </p:txBody>
      </p:sp>
      <p:cxnSp>
        <p:nvCxnSpPr>
          <p:cNvPr id="9" name="!!Arrow 1">
            <a:extLst>
              <a:ext uri="{FF2B5EF4-FFF2-40B4-BE49-F238E27FC236}">
                <a16:creationId xmlns:a16="http://schemas.microsoft.com/office/drawing/2014/main" id="{1D26E0D1-6861-ECB7-B235-0F4D333050C2}"/>
              </a:ext>
            </a:extLst>
          </p:cNvPr>
          <p:cNvCxnSpPr>
            <a:cxnSpLocks/>
          </p:cNvCxnSpPr>
          <p:nvPr/>
        </p:nvCxnSpPr>
        <p:spPr>
          <a:xfrm>
            <a:off x="-3093525" y="3773522"/>
            <a:ext cx="0" cy="93182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Txt3">
            <a:extLst>
              <a:ext uri="{FF2B5EF4-FFF2-40B4-BE49-F238E27FC236}">
                <a16:creationId xmlns:a16="http://schemas.microsoft.com/office/drawing/2014/main" id="{0CAC4F48-9DE9-C04E-1988-57CCAB38CF70}"/>
              </a:ext>
            </a:extLst>
          </p:cNvPr>
          <p:cNvSpPr txBox="1"/>
          <p:nvPr/>
        </p:nvSpPr>
        <p:spPr>
          <a:xfrm>
            <a:off x="-4878629" y="472970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Pointer to information tracked in database or server memory</a:t>
            </a:r>
          </a:p>
        </p:txBody>
      </p:sp>
      <p:cxnSp>
        <p:nvCxnSpPr>
          <p:cNvPr id="15" name="!!Arrow 2">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70" y="286547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E538828D-B335-2C07-FB7B-506634E18A63}"/>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a:extLst>
              <a:ext uri="{FF2B5EF4-FFF2-40B4-BE49-F238E27FC236}">
                <a16:creationId xmlns:a16="http://schemas.microsoft.com/office/drawing/2014/main" id="{7F19EE2F-2298-6770-FEF9-BF0AF51217EE}"/>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4BB6861A-1D69-A7F1-EDBB-A68FC2790A3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8931727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2">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70" y="2865479"/>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022D5A4D-6AD8-06CB-B437-FAD9F4E739D4}"/>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84E512BC-0884-475A-D1A6-CA5CACC24E83}"/>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457D5F05-9349-E479-A655-2142F59D3E0E}"/>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5524237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2">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Self-contained set of claims;</a:t>
            </a:r>
          </a:p>
          <a:p>
            <a:pPr algn="ctr"/>
            <a:r>
              <a:rPr lang="en-US" sz="2000" dirty="0">
                <a:solidFill>
                  <a:schemeClr val="bg1"/>
                </a:solidFill>
                <a:latin typeface="Corbel" panose="020B0503020204020204" pitchFamily="34" charset="0"/>
              </a:rPr>
              <a:t>No server resources required</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69"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5" name="Picture 2" descr="Image result for exclamation icon triangle">
            <a:extLst>
              <a:ext uri="{FF2B5EF4-FFF2-40B4-BE49-F238E27FC236}">
                <a16:creationId xmlns:a16="http://schemas.microsoft.com/office/drawing/2014/main" id="{03A5AD26-EEE7-A9DF-73F8-D4B971FCC4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881" y="482225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6" name="!!TitleBG">
            <a:extLst>
              <a:ext uri="{FF2B5EF4-FFF2-40B4-BE49-F238E27FC236}">
                <a16:creationId xmlns:a16="http://schemas.microsoft.com/office/drawing/2014/main" id="{70CDF9C7-6936-1DB6-8EEE-F3C909CBB2D1}"/>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A3033E4-5824-925D-E159-78D5DA754C5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8" name="!!Sidebar">
            <a:extLst>
              <a:ext uri="{FF2B5EF4-FFF2-40B4-BE49-F238E27FC236}">
                <a16:creationId xmlns:a16="http://schemas.microsoft.com/office/drawing/2014/main" id="{03929DF4-B352-7C7E-530A-34EC297355A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8718756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7927118"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23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12448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194587" y="2234299"/>
            <a:ext cx="2239254" cy="2389401"/>
          </a:xfrm>
          <a:prstGeom prst="rect">
            <a:avLst/>
          </a:prstGeom>
        </p:spPr>
      </p:pic>
    </p:spTree>
    <p:extLst>
      <p:ext uri="{BB962C8B-B14F-4D97-AF65-F5344CB8AC3E}">
        <p14:creationId xmlns:p14="http://schemas.microsoft.com/office/powerpoint/2010/main" val="3502702306"/>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11946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12573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cxnSp>
        <p:nvCxnSpPr>
          <p:cNvPr id="15" name="!!Arrow 2">
            <a:extLst>
              <a:ext uri="{FF2B5EF4-FFF2-40B4-BE49-F238E27FC236}">
                <a16:creationId xmlns:a16="http://schemas.microsoft.com/office/drawing/2014/main" id="{BB98DB30-0D4B-21E7-9DAE-D1ACDAD5050C}"/>
              </a:ext>
            </a:extLst>
          </p:cNvPr>
          <p:cNvCxnSpPr>
            <a:cxnSpLocks/>
          </p:cNvCxnSpPr>
          <p:nvPr/>
        </p:nvCxnSpPr>
        <p:spPr>
          <a:xfrm>
            <a:off x="3196292" y="3749164"/>
            <a:ext cx="0" cy="93182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Txt4">
            <a:extLst>
              <a:ext uri="{FF2B5EF4-FFF2-40B4-BE49-F238E27FC236}">
                <a16:creationId xmlns:a16="http://schemas.microsoft.com/office/drawing/2014/main" id="{2C186CA8-D1B9-1D71-059F-A4B8C6D09EBB}"/>
              </a:ext>
            </a:extLst>
          </p:cNvPr>
          <p:cNvSpPr txBox="1"/>
          <p:nvPr/>
        </p:nvSpPr>
        <p:spPr>
          <a:xfrm>
            <a:off x="1411188" y="470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Anyone that can access the token can view the claims!</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5778889"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5847269"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5" name="Picture 2" descr="Image result for exclamation icon triangle">
            <a:extLst>
              <a:ext uri="{FF2B5EF4-FFF2-40B4-BE49-F238E27FC236}">
                <a16:creationId xmlns:a16="http://schemas.microsoft.com/office/drawing/2014/main" id="{2D44E819-F44D-9215-677B-7B0399FE92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0019" y="4822255"/>
            <a:ext cx="540397" cy="4740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F9CF75DB-B003-85F6-1FD4-6A5224711A23}"/>
              </a:ext>
            </a:extLst>
          </p:cNvPr>
          <p:cNvGraphicFramePr>
            <a:graphicFrameLocks noGrp="1"/>
          </p:cNvGraphicFramePr>
          <p:nvPr>
            <p:extLst>
              <p:ext uri="{D42A27DB-BD31-4B8C-83A1-F6EECF244321}">
                <p14:modId xmlns:p14="http://schemas.microsoft.com/office/powerpoint/2010/main" val="1515657384"/>
              </p:ext>
            </p:extLst>
          </p:nvPr>
        </p:nvGraphicFramePr>
        <p:xfrm>
          <a:off x="1225085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10" name="!!TitleBG">
            <a:extLst>
              <a:ext uri="{FF2B5EF4-FFF2-40B4-BE49-F238E27FC236}">
                <a16:creationId xmlns:a16="http://schemas.microsoft.com/office/drawing/2014/main" id="{D51E8C98-84F0-999F-F1A1-6059AA5BDF6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a:extLst>
              <a:ext uri="{FF2B5EF4-FFF2-40B4-BE49-F238E27FC236}">
                <a16:creationId xmlns:a16="http://schemas.microsoft.com/office/drawing/2014/main" id="{3E9E4D06-AFA2-25D7-AFB0-65857B3D5651}"/>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2" name="!!Sidebar">
            <a:extLst>
              <a:ext uri="{FF2B5EF4-FFF2-40B4-BE49-F238E27FC236}">
                <a16:creationId xmlns:a16="http://schemas.microsoft.com/office/drawing/2014/main" id="{8C4BE377-3ABB-408A-1E24-66B21E6A96C4}"/>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87702204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1" name="!!TokenBG">
            <a:extLst>
              <a:ext uri="{FF2B5EF4-FFF2-40B4-BE49-F238E27FC236}">
                <a16:creationId xmlns:a16="http://schemas.microsoft.com/office/drawing/2014/main" id="{02C7CED7-975D-53BD-B55E-EA704DDA08DB}"/>
              </a:ext>
            </a:extLst>
          </p:cNvPr>
          <p:cNvSpPr/>
          <p:nvPr/>
        </p:nvSpPr>
        <p:spPr>
          <a:xfrm>
            <a:off x="-4186943"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4124325"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extLst>
              <p:ext uri="{D42A27DB-BD31-4B8C-83A1-F6EECF244321}">
                <p14:modId xmlns:p14="http://schemas.microsoft.com/office/powerpoint/2010/main" val="808538826"/>
              </p:ext>
            </p:extLst>
          </p:nvPr>
        </p:nvGraphicFramePr>
        <p:xfrm>
          <a:off x="5145203"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51F0F9E1-3A48-DA27-E810-AC03B3482666}"/>
              </a:ext>
            </a:extLst>
          </p:cNvPr>
          <p:cNvSpPr txBox="1"/>
          <p:nvPr/>
        </p:nvSpPr>
        <p:spPr>
          <a:xfrm>
            <a:off x="4440353" y="702126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spTree>
    <p:extLst>
      <p:ext uri="{BB962C8B-B14F-4D97-AF65-F5344CB8AC3E}">
        <p14:creationId xmlns:p14="http://schemas.microsoft.com/office/powerpoint/2010/main" val="4236060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hidden"/>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p:bldP spid="4" grpId="0"/>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graphicFrame>
        <p:nvGraphicFramePr>
          <p:cNvPr id="6" name="Table 5">
            <a:extLst>
              <a:ext uri="{FF2B5EF4-FFF2-40B4-BE49-F238E27FC236}">
                <a16:creationId xmlns:a16="http://schemas.microsoft.com/office/drawing/2014/main" id="{86E81842-1A2D-7D94-9868-7690DA3B6C66}"/>
              </a:ext>
            </a:extLst>
          </p:cNvPr>
          <p:cNvGraphicFramePr>
            <a:graphicFrameLocks noGrp="1"/>
          </p:cNvGraphicFramePr>
          <p:nvPr>
            <p:extLst>
              <p:ext uri="{D42A27DB-BD31-4B8C-83A1-F6EECF244321}">
                <p14:modId xmlns:p14="http://schemas.microsoft.com/office/powerpoint/2010/main" val="517342825"/>
              </p:ext>
            </p:extLst>
          </p:nvPr>
        </p:nvGraphicFramePr>
        <p:xfrm>
          <a:off x="14489228" y="2217715"/>
          <a:ext cx="6768677" cy="2505332"/>
        </p:xfrm>
        <a:graphic>
          <a:graphicData uri="http://schemas.openxmlformats.org/drawingml/2006/table">
            <a:tbl>
              <a:tblPr firstRow="1" bandRow="1">
                <a:tableStyleId>{5C22544A-7EE6-4342-B048-85BDC9FD1C3A}</a:tableStyleId>
              </a:tblPr>
              <a:tblGrid>
                <a:gridCol w="2945069">
                  <a:extLst>
                    <a:ext uri="{9D8B030D-6E8A-4147-A177-3AD203B41FA5}">
                      <a16:colId xmlns:a16="http://schemas.microsoft.com/office/drawing/2014/main" val="20000"/>
                    </a:ext>
                  </a:extLst>
                </a:gridCol>
                <a:gridCol w="1561578">
                  <a:extLst>
                    <a:ext uri="{9D8B030D-6E8A-4147-A177-3AD203B41FA5}">
                      <a16:colId xmlns:a16="http://schemas.microsoft.com/office/drawing/2014/main" val="20001"/>
                    </a:ext>
                  </a:extLst>
                </a:gridCol>
                <a:gridCol w="2262030">
                  <a:extLst>
                    <a:ext uri="{9D8B030D-6E8A-4147-A177-3AD203B41FA5}">
                      <a16:colId xmlns:a16="http://schemas.microsoft.com/office/drawing/2014/main" val="20003"/>
                    </a:ext>
                  </a:extLst>
                </a:gridCol>
              </a:tblGrid>
              <a:tr h="524021">
                <a:tc>
                  <a:txBody>
                    <a:bodyPr/>
                    <a:lstStyle/>
                    <a:p>
                      <a:endParaRPr lang="en-US" dirty="0"/>
                    </a:p>
                  </a:txBody>
                  <a:tcPr/>
                </a:tc>
                <a:tc>
                  <a:txBody>
                    <a:bodyPr/>
                    <a:lstStyle/>
                    <a:p>
                      <a:pPr algn="ctr"/>
                      <a:r>
                        <a:rPr lang="en-US" sz="2400" dirty="0">
                          <a:latin typeface="Corbel" panose="020B0503020204020204" pitchFamily="34" charset="0"/>
                        </a:rPr>
                        <a:t>Safe from</a:t>
                      </a:r>
                    </a:p>
                    <a:p>
                      <a:pPr algn="ctr"/>
                      <a:r>
                        <a:rPr lang="en-US" sz="2400" dirty="0">
                          <a:latin typeface="Corbel" panose="020B0503020204020204" pitchFamily="34" charset="0"/>
                        </a:rPr>
                        <a:t>XSS?</a:t>
                      </a:r>
                    </a:p>
                  </a:txBody>
                  <a:tcPr anchor="ctr"/>
                </a:tc>
                <a:tc>
                  <a:txBody>
                    <a:bodyPr/>
                    <a:lstStyle/>
                    <a:p>
                      <a:pPr algn="ctr"/>
                      <a:r>
                        <a:rPr lang="en-US" sz="2400" dirty="0">
                          <a:latin typeface="Corbel" panose="020B0503020204020204" pitchFamily="34" charset="0"/>
                        </a:rPr>
                        <a:t>App can access token payload?</a:t>
                      </a:r>
                    </a:p>
                  </a:txBody>
                  <a:tcPr anchor="ctr"/>
                </a:tc>
                <a:extLst>
                  <a:ext uri="{0D108BD9-81ED-4DB2-BD59-A6C34878D82A}">
                    <a16:rowId xmlns:a16="http://schemas.microsoft.com/office/drawing/2014/main" val="10000"/>
                  </a:ext>
                </a:extLst>
              </a:tr>
              <a:tr h="841186">
                <a:tc>
                  <a:txBody>
                    <a:bodyPr/>
                    <a:lstStyle/>
                    <a:p>
                      <a:r>
                        <a:rPr lang="en-US" sz="2400" dirty="0">
                          <a:solidFill>
                            <a:srgbClr val="333F50"/>
                          </a:solidFill>
                          <a:latin typeface="Corbel" panose="020B0503020204020204" pitchFamily="34" charset="0"/>
                        </a:rPr>
                        <a:t>LocalStorage</a:t>
                      </a:r>
                    </a:p>
                  </a:txBody>
                  <a:tcPr/>
                </a:tc>
                <a:tc>
                  <a:txBody>
                    <a:bodyPr/>
                    <a:lstStyle/>
                    <a:p>
                      <a:pPr algn="ctr"/>
                      <a:r>
                        <a:rPr lang="en-US" sz="4800" dirty="0">
                          <a:solidFill>
                            <a:srgbClr val="C00000"/>
                          </a:solidFill>
                          <a:sym typeface="Wingdings" panose="05000000000000000000" pitchFamily="2" charset="2"/>
                        </a:rPr>
                        <a:t></a:t>
                      </a:r>
                      <a:endParaRPr lang="en-US" dirty="0">
                        <a:solidFill>
                          <a:srgbClr val="C00000"/>
                        </a:solidFill>
                      </a:endParaRPr>
                    </a:p>
                  </a:txBody>
                  <a:tcPr anchor="ctr"/>
                </a:tc>
                <a:tc>
                  <a:txBody>
                    <a:bodyPr/>
                    <a:lstStyle/>
                    <a:p>
                      <a:pPr algn="ctr"/>
                      <a:r>
                        <a:rPr lang="en-US" sz="4800" dirty="0">
                          <a:solidFill>
                            <a:schemeClr val="accent6">
                              <a:lumMod val="75000"/>
                            </a:schemeClr>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1"/>
                  </a:ext>
                </a:extLst>
              </a:tr>
              <a:tr h="841186">
                <a:tc>
                  <a:txBody>
                    <a:bodyPr/>
                    <a:lstStyle/>
                    <a:p>
                      <a:r>
                        <a:rPr lang="en-US" sz="2400" dirty="0">
                          <a:solidFill>
                            <a:srgbClr val="333F50"/>
                          </a:solidFill>
                          <a:latin typeface="Corbel" panose="020B0503020204020204" pitchFamily="34" charset="0"/>
                        </a:rPr>
                        <a:t>httpOnly secure cookie</a:t>
                      </a:r>
                    </a:p>
                  </a:txBody>
                  <a:tcPr/>
                </a:tc>
                <a:tc>
                  <a:txBody>
                    <a:bodyPr/>
                    <a:lstStyle/>
                    <a:p>
                      <a:pPr algn="ctr"/>
                      <a:r>
                        <a:rPr lang="en-US" sz="4800" dirty="0">
                          <a:solidFill>
                            <a:schemeClr val="accent6">
                              <a:lumMod val="75000"/>
                            </a:schemeClr>
                          </a:solidFill>
                          <a:sym typeface="Wingdings" panose="05000000000000000000" pitchFamily="2" charset="2"/>
                        </a:rPr>
                        <a:t></a:t>
                      </a:r>
                      <a:endParaRPr lang="en-US" dirty="0">
                        <a:solidFill>
                          <a:schemeClr val="accent6">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C00000"/>
                          </a:solidFill>
                          <a:sym typeface="Wingdings" panose="05000000000000000000" pitchFamily="2" charset="2"/>
                        </a:rPr>
                        <a:t></a:t>
                      </a:r>
                      <a:endParaRPr lang="en-US" sz="4800" dirty="0">
                        <a:solidFill>
                          <a:srgbClr val="333F50"/>
                        </a:solidFill>
                        <a:latin typeface="Corbel" panose="020B0503020204020204" pitchFamily="34" charset="0"/>
                      </a:endParaRPr>
                    </a:p>
                  </a:txBody>
                  <a:tcPr anchor="ctr"/>
                </a:tc>
                <a:extLst>
                  <a:ext uri="{0D108BD9-81ED-4DB2-BD59-A6C34878D82A}">
                    <a16:rowId xmlns:a16="http://schemas.microsoft.com/office/drawing/2014/main" val="10002"/>
                  </a:ext>
                </a:extLst>
              </a:tr>
            </a:tbl>
          </a:graphicData>
        </a:graphic>
      </p:graphicFrame>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58261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pic>
        <p:nvPicPr>
          <p:cNvPr id="8" name="Picture 7">
            <a:extLst>
              <a:ext uri="{FF2B5EF4-FFF2-40B4-BE49-F238E27FC236}">
                <a16:creationId xmlns:a16="http://schemas.microsoft.com/office/drawing/2014/main" id="{9505DA27-2E85-99B8-F30F-D5E5370FA8E6}"/>
              </a:ext>
            </a:extLst>
          </p:cNvPr>
          <p:cNvPicPr>
            <a:picLocks noChangeAspect="1"/>
          </p:cNvPicPr>
          <p:nvPr/>
        </p:nvPicPr>
        <p:blipFill>
          <a:blip r:embed="rId3"/>
          <a:stretch>
            <a:fillRect/>
          </a:stretch>
        </p:blipFill>
        <p:spPr>
          <a:xfrm>
            <a:off x="13976774" y="3757038"/>
            <a:ext cx="930283" cy="992661"/>
          </a:xfrm>
          <a:prstGeom prst="rect">
            <a:avLst/>
          </a:prstGeom>
        </p:spPr>
      </p:pic>
      <p:sp>
        <p:nvSpPr>
          <p:cNvPr id="9" name="Rectangle: Rounded Corners 8">
            <a:extLst>
              <a:ext uri="{FF2B5EF4-FFF2-40B4-BE49-F238E27FC236}">
                <a16:creationId xmlns:a16="http://schemas.microsoft.com/office/drawing/2014/main" id="{521D0185-CD19-0A19-1FA2-090FC38EBA20}"/>
              </a:ext>
            </a:extLst>
          </p:cNvPr>
          <p:cNvSpPr/>
          <p:nvPr/>
        </p:nvSpPr>
        <p:spPr>
          <a:xfrm>
            <a:off x="15306424"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E80380F1-CE80-EAC5-A882-649147AF5D7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5408085" y="3275826"/>
            <a:ext cx="549132" cy="549132"/>
          </a:xfrm>
          <a:prstGeom prst="rect">
            <a:avLst/>
          </a:prstGeom>
        </p:spPr>
      </p:pic>
      <p:sp>
        <p:nvSpPr>
          <p:cNvPr id="12" name="!!ApiKeyTxt">
            <a:extLst>
              <a:ext uri="{FF2B5EF4-FFF2-40B4-BE49-F238E27FC236}">
                <a16:creationId xmlns:a16="http://schemas.microsoft.com/office/drawing/2014/main" id="{77871DC8-6F7A-5932-B0D5-394D1C5B4A5E}"/>
              </a:ext>
            </a:extLst>
          </p:cNvPr>
          <p:cNvSpPr txBox="1"/>
          <p:nvPr/>
        </p:nvSpPr>
        <p:spPr>
          <a:xfrm>
            <a:off x="16272032"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9B6B08BF-E4ED-B64E-08C9-8D3E2F10B524}"/>
              </a:ext>
            </a:extLst>
          </p:cNvPr>
          <p:cNvSpPr txBox="1"/>
          <p:nvPr/>
        </p:nvSpPr>
        <p:spPr>
          <a:xfrm>
            <a:off x="15948802"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4" name="Picture 13">
            <a:extLst>
              <a:ext uri="{FF2B5EF4-FFF2-40B4-BE49-F238E27FC236}">
                <a16:creationId xmlns:a16="http://schemas.microsoft.com/office/drawing/2014/main" id="{9640FF0F-8C92-4A3F-EB39-57E368024767}"/>
              </a:ext>
            </a:extLst>
          </p:cNvPr>
          <p:cNvPicPr>
            <a:picLocks noChangeAspect="1"/>
          </p:cNvPicPr>
          <p:nvPr/>
        </p:nvPicPr>
        <p:blipFill>
          <a:blip r:embed="rId3"/>
          <a:stretch>
            <a:fillRect/>
          </a:stretch>
        </p:blipFill>
        <p:spPr>
          <a:xfrm>
            <a:off x="13976774" y="2611482"/>
            <a:ext cx="930283" cy="992661"/>
          </a:xfrm>
          <a:prstGeom prst="rect">
            <a:avLst/>
          </a:prstGeom>
        </p:spPr>
      </p:pic>
      <p:cxnSp>
        <p:nvCxnSpPr>
          <p:cNvPr id="15" name="Arrow 1">
            <a:extLst>
              <a:ext uri="{FF2B5EF4-FFF2-40B4-BE49-F238E27FC236}">
                <a16:creationId xmlns:a16="http://schemas.microsoft.com/office/drawing/2014/main" id="{19D4CE97-6337-1310-23D5-99B7437D58D6}"/>
              </a:ext>
            </a:extLst>
          </p:cNvPr>
          <p:cNvCxnSpPr>
            <a:cxnSpLocks/>
          </p:cNvCxnSpPr>
          <p:nvPr/>
        </p:nvCxnSpPr>
        <p:spPr>
          <a:xfrm>
            <a:off x="14839950" y="3350337"/>
            <a:ext cx="361950" cy="18343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4AFEC9E7-E0DA-F3AF-830E-BCF578343BE9}"/>
              </a:ext>
            </a:extLst>
          </p:cNvPr>
          <p:cNvCxnSpPr>
            <a:cxnSpLocks/>
          </p:cNvCxnSpPr>
          <p:nvPr/>
        </p:nvCxnSpPr>
        <p:spPr>
          <a:xfrm flipV="1">
            <a:off x="14839950" y="3676650"/>
            <a:ext cx="361950" cy="2667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7116516"/>
            <a:ext cx="7334250" cy="2062103"/>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JWT aren't just for JavaScript clients!</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They work for server-to-server APIs</a:t>
            </a:r>
          </a:p>
          <a:p>
            <a:pPr algn="ctr"/>
            <a:r>
              <a:rPr lang="en-US" sz="3200" dirty="0">
                <a:solidFill>
                  <a:schemeClr val="bg1">
                    <a:lumMod val="95000"/>
                  </a:schemeClr>
                </a:solidFill>
                <a:latin typeface="Corbel" panose="020B0503020204020204" pitchFamily="34" charset="0"/>
              </a:rPr>
              <a:t>and single-sign-on too!</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5802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right)">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left)">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4773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431089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972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21582" y="3487781"/>
            <a:ext cx="2858145" cy="55362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04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98781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05619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707114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707114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7934325" y="3350337"/>
            <a:ext cx="361950" cy="183438"/>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7934325" y="3676650"/>
            <a:ext cx="361950" cy="266700"/>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4204632" y="3059381"/>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4257676" y="3429000"/>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4257676" y="4071834"/>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431089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972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2158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60027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1247496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254334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1855829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1988794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998961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2085355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2053032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1855829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1942147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1942147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1569178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1574482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1574482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1579804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6687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70873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3230904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Lst>
  </p:timing>
</p:sld>
</file>

<file path=ppt/slides/slide97.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808604"/>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914195"/>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994001"/>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Client Certificates</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Tree>
    <p:extLst>
      <p:ext uri="{BB962C8B-B14F-4D97-AF65-F5344CB8AC3E}">
        <p14:creationId xmlns:p14="http://schemas.microsoft.com/office/powerpoint/2010/main" val="215101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1382D87-E30D-5997-C782-B71120D25513}"/>
              </a:ext>
            </a:extLst>
          </p:cNvPr>
          <p:cNvSpPr/>
          <p:nvPr/>
        </p:nvSpPr>
        <p:spPr>
          <a:xfrm>
            <a:off x="12474964" y="2875004"/>
            <a:ext cx="3216818" cy="194464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B0967D-6D76-3FFA-E203-70C5D28A378E}"/>
              </a:ext>
            </a:extLst>
          </p:cNvPr>
          <p:cNvSpPr txBox="1"/>
          <p:nvPr/>
        </p:nvSpPr>
        <p:spPr>
          <a:xfrm>
            <a:off x="12543344" y="2865479"/>
            <a:ext cx="3315779" cy="1754326"/>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canDeleteItems</a:t>
            </a:r>
            <a:r>
              <a:rPr lang="en-US" dirty="0">
                <a:latin typeface="Courier New" panose="02070309020205020404" pitchFamily="49" charset="0"/>
                <a:cs typeface="Courier New" panose="02070309020205020404" pitchFamily="49" charset="0"/>
              </a:rPr>
              <a:t>: true,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canEditUsers</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 expiry: "12/31/2023"</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6924973"/>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12" name="Picture 11">
            <a:extLst>
              <a:ext uri="{FF2B5EF4-FFF2-40B4-BE49-F238E27FC236}">
                <a16:creationId xmlns:a16="http://schemas.microsoft.com/office/drawing/2014/main" id="{38F39781-D2DD-5B48-5E39-FDC05EAF1F12}"/>
              </a:ext>
            </a:extLst>
          </p:cNvPr>
          <p:cNvPicPr>
            <a:picLocks noChangeAspect="1"/>
          </p:cNvPicPr>
          <p:nvPr/>
        </p:nvPicPr>
        <p:blipFill>
          <a:blip r:embed="rId3"/>
          <a:stretch>
            <a:fillRect/>
          </a:stretch>
        </p:blipFill>
        <p:spPr>
          <a:xfrm>
            <a:off x="18558299" y="3757038"/>
            <a:ext cx="930283" cy="992661"/>
          </a:xfrm>
          <a:prstGeom prst="rect">
            <a:avLst/>
          </a:prstGeom>
        </p:spPr>
      </p:pic>
      <p:sp>
        <p:nvSpPr>
          <p:cNvPr id="13" name="Rectangle: Rounded Corners 12">
            <a:extLst>
              <a:ext uri="{FF2B5EF4-FFF2-40B4-BE49-F238E27FC236}">
                <a16:creationId xmlns:a16="http://schemas.microsoft.com/office/drawing/2014/main" id="{7AC80F69-48DA-347D-7EEE-517DBDE49916}"/>
              </a:ext>
            </a:extLst>
          </p:cNvPr>
          <p:cNvSpPr/>
          <p:nvPr/>
        </p:nvSpPr>
        <p:spPr>
          <a:xfrm>
            <a:off x="1988794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C486728D-EE34-4DF5-B2EA-7C529155A50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9989610" y="3275826"/>
            <a:ext cx="549132" cy="549132"/>
          </a:xfrm>
          <a:prstGeom prst="rect">
            <a:avLst/>
          </a:prstGeom>
        </p:spPr>
      </p:pic>
      <p:sp>
        <p:nvSpPr>
          <p:cNvPr id="15" name="!!ApiKeyTxt">
            <a:extLst>
              <a:ext uri="{FF2B5EF4-FFF2-40B4-BE49-F238E27FC236}">
                <a16:creationId xmlns:a16="http://schemas.microsoft.com/office/drawing/2014/main" id="{8E24642B-9005-FF74-84FC-0446C179D916}"/>
              </a:ext>
            </a:extLst>
          </p:cNvPr>
          <p:cNvSpPr txBox="1"/>
          <p:nvPr/>
        </p:nvSpPr>
        <p:spPr>
          <a:xfrm>
            <a:off x="2085355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B780F51D-4C66-A1DE-D8A0-625CA00987D1}"/>
              </a:ext>
            </a:extLst>
          </p:cNvPr>
          <p:cNvSpPr txBox="1"/>
          <p:nvPr/>
        </p:nvSpPr>
        <p:spPr>
          <a:xfrm>
            <a:off x="2053032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7" name="Picture 16">
            <a:extLst>
              <a:ext uri="{FF2B5EF4-FFF2-40B4-BE49-F238E27FC236}">
                <a16:creationId xmlns:a16="http://schemas.microsoft.com/office/drawing/2014/main" id="{21143F72-BD5E-F54B-1826-BD3A3A1F2FAB}"/>
              </a:ext>
            </a:extLst>
          </p:cNvPr>
          <p:cNvPicPr>
            <a:picLocks noChangeAspect="1"/>
          </p:cNvPicPr>
          <p:nvPr/>
        </p:nvPicPr>
        <p:blipFill>
          <a:blip r:embed="rId3"/>
          <a:stretch>
            <a:fillRect/>
          </a:stretch>
        </p:blipFill>
        <p:spPr>
          <a:xfrm>
            <a:off x="18558299" y="2611482"/>
            <a:ext cx="930283" cy="992661"/>
          </a:xfrm>
          <a:prstGeom prst="rect">
            <a:avLst/>
          </a:prstGeom>
        </p:spPr>
      </p:pic>
      <p:cxnSp>
        <p:nvCxnSpPr>
          <p:cNvPr id="18" name="Arrow 1">
            <a:extLst>
              <a:ext uri="{FF2B5EF4-FFF2-40B4-BE49-F238E27FC236}">
                <a16:creationId xmlns:a16="http://schemas.microsoft.com/office/drawing/2014/main" id="{6D40DC23-C41B-37E8-E359-0CC03DEC723C}"/>
              </a:ext>
            </a:extLst>
          </p:cNvPr>
          <p:cNvCxnSpPr>
            <a:cxnSpLocks/>
          </p:cNvCxnSpPr>
          <p:nvPr/>
        </p:nvCxnSpPr>
        <p:spPr>
          <a:xfrm>
            <a:off x="19421475" y="3350337"/>
            <a:ext cx="361950" cy="183438"/>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Arrow 1">
            <a:extLst>
              <a:ext uri="{FF2B5EF4-FFF2-40B4-BE49-F238E27FC236}">
                <a16:creationId xmlns:a16="http://schemas.microsoft.com/office/drawing/2014/main" id="{9E337750-B2C7-950F-1F23-0DF8886A1FEE}"/>
              </a:ext>
            </a:extLst>
          </p:cNvPr>
          <p:cNvCxnSpPr>
            <a:cxnSpLocks/>
          </p:cNvCxnSpPr>
          <p:nvPr/>
        </p:nvCxnSpPr>
        <p:spPr>
          <a:xfrm flipV="1">
            <a:off x="19421475" y="3676650"/>
            <a:ext cx="361950" cy="266700"/>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Arrow 4">
            <a:extLst>
              <a:ext uri="{FF2B5EF4-FFF2-40B4-BE49-F238E27FC236}">
                <a16:creationId xmlns:a16="http://schemas.microsoft.com/office/drawing/2014/main" id="{F84F0AFD-D2B3-E50D-E58E-F8A978C43398}"/>
              </a:ext>
            </a:extLst>
          </p:cNvPr>
          <p:cNvCxnSpPr>
            <a:cxnSpLocks/>
          </p:cNvCxnSpPr>
          <p:nvPr/>
        </p:nvCxnSpPr>
        <p:spPr>
          <a:xfrm flipH="1">
            <a:off x="15691782" y="3059381"/>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Arrow 4">
            <a:extLst>
              <a:ext uri="{FF2B5EF4-FFF2-40B4-BE49-F238E27FC236}">
                <a16:creationId xmlns:a16="http://schemas.microsoft.com/office/drawing/2014/main" id="{1ADE8BAB-16F7-5DB6-89AC-360C72DDDB84}"/>
              </a:ext>
            </a:extLst>
          </p:cNvPr>
          <p:cNvCxnSpPr>
            <a:cxnSpLocks/>
          </p:cNvCxnSpPr>
          <p:nvPr/>
        </p:nvCxnSpPr>
        <p:spPr>
          <a:xfrm>
            <a:off x="15744826" y="3429000"/>
            <a:ext cx="2724149"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Arrow 4">
            <a:extLst>
              <a:ext uri="{FF2B5EF4-FFF2-40B4-BE49-F238E27FC236}">
                <a16:creationId xmlns:a16="http://schemas.microsoft.com/office/drawing/2014/main" id="{571CBC26-B280-40DC-1F08-2F6A22B74A01}"/>
              </a:ext>
            </a:extLst>
          </p:cNvPr>
          <p:cNvCxnSpPr>
            <a:cxnSpLocks/>
          </p:cNvCxnSpPr>
          <p:nvPr/>
        </p:nvCxnSpPr>
        <p:spPr>
          <a:xfrm flipH="1">
            <a:off x="15744826" y="4071834"/>
            <a:ext cx="2777193"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xt4">
            <a:extLst>
              <a:ext uri="{FF2B5EF4-FFF2-40B4-BE49-F238E27FC236}">
                <a16:creationId xmlns:a16="http://schemas.microsoft.com/office/drawing/2014/main" id="{88C0ABA8-AB19-C30D-B893-FCE9D41BA614}"/>
              </a:ext>
            </a:extLst>
          </p:cNvPr>
          <p:cNvSpPr txBox="1"/>
          <p:nvPr/>
        </p:nvSpPr>
        <p:spPr>
          <a:xfrm>
            <a:off x="15798046" y="513253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Stateless nature makes </a:t>
            </a:r>
            <a:r>
              <a:rPr lang="en-US" sz="2000" b="1" dirty="0">
                <a:solidFill>
                  <a:schemeClr val="bg1"/>
                </a:solidFill>
                <a:latin typeface="Corbel" panose="020B0503020204020204" pitchFamily="34" charset="0"/>
              </a:rPr>
              <a:t>revocation</a:t>
            </a:r>
            <a:r>
              <a:rPr lang="en-US" sz="2000" dirty="0">
                <a:solidFill>
                  <a:schemeClr val="bg1"/>
                </a:solidFill>
                <a:latin typeface="Corbel" panose="020B0503020204020204" pitchFamily="34" charset="0"/>
              </a:rPr>
              <a:t> a challenge!</a:t>
            </a:r>
          </a:p>
        </p:txBody>
      </p:sp>
      <p:pic>
        <p:nvPicPr>
          <p:cNvPr id="8" name="Picture 2" descr="Image result for exclamation icon triangle">
            <a:extLst>
              <a:ext uri="{FF2B5EF4-FFF2-40B4-BE49-F238E27FC236}">
                <a16:creationId xmlns:a16="http://schemas.microsoft.com/office/drawing/2014/main" id="{773FBC6C-78A7-170D-BC17-5741006D07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66877" y="5249436"/>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F9588669-5C7C-23FA-D843-621FE962744C}"/>
              </a:ext>
            </a:extLst>
          </p:cNvPr>
          <p:cNvSpPr/>
          <p:nvPr/>
        </p:nvSpPr>
        <p:spPr>
          <a:xfrm>
            <a:off x="12708732" y="3973556"/>
            <a:ext cx="2858145" cy="34126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59302"/>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4164752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6924973"/>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863975" cy="830997"/>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Based on </a:t>
            </a:r>
            <a:r>
              <a:rPr lang="en-US" sz="2400" b="1" dirty="0">
                <a:solidFill>
                  <a:srgbClr val="D37011"/>
                </a:solidFill>
                <a:latin typeface="Corbel" panose="020B0503020204020204" pitchFamily="34" charset="0"/>
              </a:rPr>
              <a:t>user-owned</a:t>
            </a:r>
            <a:r>
              <a:rPr lang="en-US" sz="2400" dirty="0">
                <a:solidFill>
                  <a:srgbClr val="D37011"/>
                </a:solidFill>
                <a:latin typeface="Corbel" panose="020B0503020204020204" pitchFamily="34" charset="0"/>
              </a:rPr>
              <a:t> credentials</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4" y="3359302"/>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Claims-based</a:t>
            </a:r>
          </a:p>
        </p:txBody>
      </p:sp>
    </p:spTree>
    <p:extLst>
      <p:ext uri="{BB962C8B-B14F-4D97-AF65-F5344CB8AC3E}">
        <p14:creationId xmlns:p14="http://schemas.microsoft.com/office/powerpoint/2010/main" val="1267668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76603</TotalTime>
  <Words>13862</Words>
  <Application>Microsoft Office PowerPoint</Application>
  <PresentationFormat>Widescreen</PresentationFormat>
  <Paragraphs>2347</Paragraphs>
  <Slides>140</Slides>
  <Notes>140</Notes>
  <HiddenSlides>11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140</vt:i4>
      </vt:variant>
    </vt:vector>
  </HeadingPairs>
  <TitlesOfParts>
    <vt:vector size="151" baseType="lpstr">
      <vt:lpstr>Arial</vt:lpstr>
      <vt:lpstr>Arial Black</vt:lpstr>
      <vt:lpstr>Calibri</vt:lpstr>
      <vt:lpstr>Calibri Light</vt:lpstr>
      <vt:lpstr>Corbel</vt:lpstr>
      <vt:lpstr>Corbel Light</vt:lpstr>
      <vt:lpstr>Courier New</vt:lpstr>
      <vt:lpstr>Roboto</vt:lpstr>
      <vt:lpstr>Segoe Print</vt:lpstr>
      <vt:lpstr>Wingdings</vt:lpstr>
      <vt:lpstr>Office Theme</vt:lpstr>
      <vt:lpstr>Practical Auth(entication|orization) A security primer for developers</vt:lpstr>
      <vt:lpstr>My rookie mistake</vt:lpstr>
      <vt:lpstr>My rookie mistake</vt:lpstr>
      <vt:lpstr>This is not an advanced security session!</vt:lpstr>
      <vt:lpstr>This is not “how to implement &lt;foo&gt;”</vt:lpstr>
      <vt:lpstr>This is “understanding your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1277</cp:revision>
  <dcterms:created xsi:type="dcterms:W3CDTF">2013-12-09T01:29:59Z</dcterms:created>
  <dcterms:modified xsi:type="dcterms:W3CDTF">2023-10-19T18:36:24Z</dcterms:modified>
</cp:coreProperties>
</file>